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58" r:id="rId3"/>
    <p:sldId id="259" r:id="rId4"/>
    <p:sldId id="261" r:id="rId5"/>
    <p:sldId id="262" r:id="rId6"/>
    <p:sldId id="263" r:id="rId7"/>
    <p:sldId id="338" r:id="rId8"/>
    <p:sldId id="260" r:id="rId9"/>
    <p:sldId id="264" r:id="rId10"/>
    <p:sldId id="265" r:id="rId11"/>
    <p:sldId id="266" r:id="rId12"/>
    <p:sldId id="268" r:id="rId13"/>
    <p:sldId id="271" r:id="rId14"/>
    <p:sldId id="272" r:id="rId15"/>
    <p:sldId id="270" r:id="rId16"/>
    <p:sldId id="277" r:id="rId17"/>
    <p:sldId id="273" r:id="rId18"/>
    <p:sldId id="274" r:id="rId19"/>
    <p:sldId id="275" r:id="rId20"/>
    <p:sldId id="276" r:id="rId21"/>
    <p:sldId id="278" r:id="rId22"/>
    <p:sldId id="279" r:id="rId23"/>
    <p:sldId id="280" r:id="rId24"/>
    <p:sldId id="33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912" autoAdjust="0"/>
  </p:normalViewPr>
  <p:slideViewPr>
    <p:cSldViewPr snapToGrid="0">
      <p:cViewPr varScale="1">
        <p:scale>
          <a:sx n="70" d="100"/>
          <a:sy n="70" d="100"/>
        </p:scale>
        <p:origin x="10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CFE61-1469-415B-A813-57D9E12B5E87}" type="datetimeFigureOut">
              <a:rPr lang="en-GB" smtClean="0"/>
              <a:t>03/02/2020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08184F-7E0B-498F-9CF1-B4604DFB4112}" type="slidenum">
              <a:rPr lang="en-GB" smtClean="0"/>
              <a:t>‹#›</a:t>
            </a:fld>
            <a:endParaRPr lang="en-GB"/>
          </a:p>
        </p:txBody>
      </p:sp>
    </p:spTree>
    <p:extLst>
      <p:ext uri="{BB962C8B-B14F-4D97-AF65-F5344CB8AC3E}">
        <p14:creationId xmlns:p14="http://schemas.microsoft.com/office/powerpoint/2010/main" val="2134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PowerPoint matches the information in the How To Fractions Guide for level two. The examples and explanations are the same but the Try it Out questions are different allowing additional individual practise.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9FC7B4D-503B-410D-AA78-B6BBF4009A5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32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76"/>
          <p:cNvSpPr>
            <a:spLocks noGrp="1" noRot="1" noChangeAspect="1"/>
          </p:cNvSpPr>
          <p:nvPr>
            <p:ph type="sldImg" idx="2"/>
          </p:nvPr>
        </p:nvSpPr>
        <p:spPr>
          <a:ln>
            <a:headEnd/>
            <a:tailEnd/>
          </a:ln>
        </p:spPr>
      </p:sp>
      <p:sp>
        <p:nvSpPr>
          <p:cNvPr id="29698" name="Shape 7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EEAF8EC-BC9E-4032-865D-CBE68F60C2B1}" type="datetime1">
              <a:rPr lang="en-GB" smtClean="0"/>
              <a:t>03/02/2020</a:t>
            </a:fld>
            <a:endParaRPr lang="en-GB"/>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
        <p:nvSpPr>
          <p:cNvPr id="18" name="Footer Placeholder 4">
            <a:extLst>
              <a:ext uri="{FF2B5EF4-FFF2-40B4-BE49-F238E27FC236}">
                <a16:creationId xmlns:a16="http://schemas.microsoft.com/office/drawing/2014/main" id="{C1F5D47A-3AF1-43C0-9E0E-E495759B6279}"/>
              </a:ext>
            </a:extLst>
          </p:cNvPr>
          <p:cNvSpPr txBox="1">
            <a:spLocks/>
          </p:cNvSpPr>
          <p:nvPr userDrawn="1"/>
        </p:nvSpPr>
        <p:spPr>
          <a:xfrm>
            <a:off x="-12853" y="6492875"/>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Copyright of LC Education &amp; Training Ltd</a:t>
            </a:r>
          </a:p>
        </p:txBody>
      </p:sp>
    </p:spTree>
    <p:extLst>
      <p:ext uri="{BB962C8B-B14F-4D97-AF65-F5344CB8AC3E}">
        <p14:creationId xmlns:p14="http://schemas.microsoft.com/office/powerpoint/2010/main" val="256425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75CF12-41B1-49B5-8918-7C2653FFDFAB}"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Tree>
    <p:extLst>
      <p:ext uri="{BB962C8B-B14F-4D97-AF65-F5344CB8AC3E}">
        <p14:creationId xmlns:p14="http://schemas.microsoft.com/office/powerpoint/2010/main" val="130620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B41C1-757B-4025-AD0D-4538F2A1BF34}"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31066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89A382-5276-4E32-BDC5-7BCF4BABF592}"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Tree>
    <p:extLst>
      <p:ext uri="{BB962C8B-B14F-4D97-AF65-F5344CB8AC3E}">
        <p14:creationId xmlns:p14="http://schemas.microsoft.com/office/powerpoint/2010/main" val="4195177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40387-EE05-4B30-B09F-2BF8C8A97486}"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2923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EC587-9236-4212-AE5E-1B74B8A32874}"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Tree>
    <p:extLst>
      <p:ext uri="{BB962C8B-B14F-4D97-AF65-F5344CB8AC3E}">
        <p14:creationId xmlns:p14="http://schemas.microsoft.com/office/powerpoint/2010/main" val="2486072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FCB87-1B8A-414D-B868-CA8D09874902}"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Tree>
    <p:extLst>
      <p:ext uri="{BB962C8B-B14F-4D97-AF65-F5344CB8AC3E}">
        <p14:creationId xmlns:p14="http://schemas.microsoft.com/office/powerpoint/2010/main" val="129187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368E8-9296-46DA-8EE6-9EB3367AECE5}" type="datetime1">
              <a:rPr lang="en-GB" smtClean="0"/>
              <a:t>03/02/2020</a:t>
            </a:fld>
            <a:endParaRPr lang="en-GB"/>
          </a:p>
        </p:txBody>
      </p:sp>
      <p:sp>
        <p:nvSpPr>
          <p:cNvPr id="5" name="Footer Placeholder 4"/>
          <p:cNvSpPr>
            <a:spLocks noGrp="1"/>
          </p:cNvSpPr>
          <p:nvPr>
            <p:ph type="ftr" sz="quarter" idx="11"/>
          </p:nvPr>
        </p:nvSpPr>
        <p:spPr/>
        <p:txBody>
          <a:bodyPr/>
          <a:lstStyle/>
          <a:p>
            <a:r>
              <a:rPr lang="en-GB"/>
              <a:t>Copyright of LC Education &amp; Training Ltd ©</a:t>
            </a:r>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Tree>
    <p:extLst>
      <p:ext uri="{BB962C8B-B14F-4D97-AF65-F5344CB8AC3E}">
        <p14:creationId xmlns:p14="http://schemas.microsoft.com/office/powerpoint/2010/main" val="341660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53EBFE-3C76-4184-A447-D0EDBF27D977}" type="datetime1">
              <a:rPr lang="en-GB" smtClean="0"/>
              <a:t>03/02/2020</a:t>
            </a:fld>
            <a:endParaRPr lang="en-GB"/>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
        <p:nvSpPr>
          <p:cNvPr id="7" name="Footer Placeholder 4">
            <a:extLst>
              <a:ext uri="{FF2B5EF4-FFF2-40B4-BE49-F238E27FC236}">
                <a16:creationId xmlns:a16="http://schemas.microsoft.com/office/drawing/2014/main" id="{828EE964-4932-423E-B4E7-7FD4F7F453E3}"/>
              </a:ext>
            </a:extLst>
          </p:cNvPr>
          <p:cNvSpPr>
            <a:spLocks noGrp="1"/>
          </p:cNvSpPr>
          <p:nvPr>
            <p:ph type="ftr" sz="quarter" idx="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147479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4" y="2515709"/>
            <a:ext cx="8596668" cy="1826581"/>
          </a:xfrm>
        </p:spPr>
        <p:txBody>
          <a:bodyPr anchor="b"/>
          <a:lstStyle>
            <a:lvl1pPr algn="l">
              <a:defRPr sz="4000" b="0" cap="none">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86A15E9-C40E-4C44-AE80-ED77F5781AA2}" type="datetime1">
              <a:rPr lang="en-GB" smtClean="0"/>
              <a:t>03/02/2020</a:t>
            </a:fld>
            <a:endParaRPr lang="en-GB"/>
          </a:p>
        </p:txBody>
      </p:sp>
      <p:sp>
        <p:nvSpPr>
          <p:cNvPr id="6" name="Slide Number Placeholder 5"/>
          <p:cNvSpPr>
            <a:spLocks noGrp="1"/>
          </p:cNvSpPr>
          <p:nvPr>
            <p:ph type="sldNum" sz="quarter" idx="12"/>
          </p:nvPr>
        </p:nvSpPr>
        <p:spPr/>
        <p:txBody>
          <a:bodyPr/>
          <a:lstStyle/>
          <a:p>
            <a:fld id="{C44A2092-CA06-4C49-BD17-2506AA6415D0}" type="slidenum">
              <a:rPr lang="en-GB" smtClean="0"/>
              <a:t>‹#›</a:t>
            </a:fld>
            <a:endParaRPr lang="en-GB"/>
          </a:p>
        </p:txBody>
      </p:sp>
      <p:sp>
        <p:nvSpPr>
          <p:cNvPr id="8" name="Footer Placeholder 4">
            <a:extLst>
              <a:ext uri="{FF2B5EF4-FFF2-40B4-BE49-F238E27FC236}">
                <a16:creationId xmlns:a16="http://schemas.microsoft.com/office/drawing/2014/main" id="{4A0A0F16-6192-4B5A-98E7-5A90C76E356C}"/>
              </a:ext>
            </a:extLst>
          </p:cNvPr>
          <p:cNvSpPr>
            <a:spLocks noGrp="1"/>
          </p:cNvSpPr>
          <p:nvPr>
            <p:ph type="ftr" sz="quarter" idx="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8142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32923C-13B5-4A7B-8AED-53F5F9C9DB99}" type="datetime1">
              <a:rPr lang="en-GB" smtClean="0"/>
              <a:t>03/02/2020</a:t>
            </a:fld>
            <a:endParaRPr lang="en-GB"/>
          </a:p>
        </p:txBody>
      </p:sp>
      <p:sp>
        <p:nvSpPr>
          <p:cNvPr id="7" name="Slide Number Placeholder 6"/>
          <p:cNvSpPr>
            <a:spLocks noGrp="1"/>
          </p:cNvSpPr>
          <p:nvPr>
            <p:ph type="sldNum" sz="quarter" idx="12"/>
          </p:nvPr>
        </p:nvSpPr>
        <p:spPr/>
        <p:txBody>
          <a:bodyPr/>
          <a:lstStyle/>
          <a:p>
            <a:fld id="{C44A2092-CA06-4C49-BD17-2506AA6415D0}" type="slidenum">
              <a:rPr lang="en-GB" smtClean="0"/>
              <a:t>‹#›</a:t>
            </a:fld>
            <a:endParaRPr lang="en-GB"/>
          </a:p>
        </p:txBody>
      </p:sp>
      <p:sp>
        <p:nvSpPr>
          <p:cNvPr id="9" name="Footer Placeholder 4">
            <a:extLst>
              <a:ext uri="{FF2B5EF4-FFF2-40B4-BE49-F238E27FC236}">
                <a16:creationId xmlns:a16="http://schemas.microsoft.com/office/drawing/2014/main" id="{F2B668CE-E3A7-40DB-9DB3-B2F438E9DF85}"/>
              </a:ext>
            </a:extLst>
          </p:cNvPr>
          <p:cNvSpPr>
            <a:spLocks noGrp="1"/>
          </p:cNvSpPr>
          <p:nvPr>
            <p:ph type="ftr" sz="quarter" idx="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270363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6CEAD9-A08B-4BD2-90C6-13431B2CA273}" type="datetime1">
              <a:rPr lang="en-GB" smtClean="0"/>
              <a:t>03/02/2020</a:t>
            </a:fld>
            <a:endParaRPr lang="en-GB"/>
          </a:p>
        </p:txBody>
      </p:sp>
      <p:sp>
        <p:nvSpPr>
          <p:cNvPr id="9" name="Slide Number Placeholder 8"/>
          <p:cNvSpPr>
            <a:spLocks noGrp="1"/>
          </p:cNvSpPr>
          <p:nvPr>
            <p:ph type="sldNum" sz="quarter" idx="12"/>
          </p:nvPr>
        </p:nvSpPr>
        <p:spPr/>
        <p:txBody>
          <a:bodyPr/>
          <a:lstStyle/>
          <a:p>
            <a:fld id="{C44A2092-CA06-4C49-BD17-2506AA6415D0}" type="slidenum">
              <a:rPr lang="en-GB" smtClean="0"/>
              <a:t>‹#›</a:t>
            </a:fld>
            <a:endParaRPr lang="en-GB"/>
          </a:p>
        </p:txBody>
      </p:sp>
      <p:sp>
        <p:nvSpPr>
          <p:cNvPr id="11" name="Footer Placeholder 4">
            <a:extLst>
              <a:ext uri="{FF2B5EF4-FFF2-40B4-BE49-F238E27FC236}">
                <a16:creationId xmlns:a16="http://schemas.microsoft.com/office/drawing/2014/main" id="{C0AF030C-A6D8-49EC-BFC3-0326FF158596}"/>
              </a:ext>
            </a:extLst>
          </p:cNvPr>
          <p:cNvSpPr>
            <a:spLocks noGrp="1"/>
          </p:cNvSpPr>
          <p:nvPr>
            <p:ph type="ftr" sz="quarter" idx="1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1480621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FF97495-3290-40E2-A7DD-CD80F2A40502}" type="datetime1">
              <a:rPr lang="en-GB" smtClean="0"/>
              <a:t>03/02/2020</a:t>
            </a:fld>
            <a:endParaRPr lang="en-GB"/>
          </a:p>
        </p:txBody>
      </p:sp>
      <p:sp>
        <p:nvSpPr>
          <p:cNvPr id="5" name="Slide Number Placeholder 4"/>
          <p:cNvSpPr>
            <a:spLocks noGrp="1"/>
          </p:cNvSpPr>
          <p:nvPr>
            <p:ph type="sldNum" sz="quarter" idx="12"/>
          </p:nvPr>
        </p:nvSpPr>
        <p:spPr/>
        <p:txBody>
          <a:bodyPr/>
          <a:lstStyle/>
          <a:p>
            <a:fld id="{C44A2092-CA06-4C49-BD17-2506AA6415D0}" type="slidenum">
              <a:rPr lang="en-GB" smtClean="0"/>
              <a:t>‹#›</a:t>
            </a:fld>
            <a:endParaRPr lang="en-GB"/>
          </a:p>
        </p:txBody>
      </p:sp>
      <p:sp>
        <p:nvSpPr>
          <p:cNvPr id="6" name="Footer Placeholder 4">
            <a:extLst>
              <a:ext uri="{FF2B5EF4-FFF2-40B4-BE49-F238E27FC236}">
                <a16:creationId xmlns:a16="http://schemas.microsoft.com/office/drawing/2014/main" id="{D9B5A4A3-A7BA-4A83-A2CA-A838A49312EA}"/>
              </a:ext>
            </a:extLst>
          </p:cNvPr>
          <p:cNvSpPr>
            <a:spLocks noGrp="1"/>
          </p:cNvSpPr>
          <p:nvPr>
            <p:ph type="ftr" sz="quarter" idx="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172063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0CF8E-2718-4D4C-AA01-DF6A069CC7D8}" type="datetime1">
              <a:rPr lang="en-GB" smtClean="0"/>
              <a:t>03/02/2020</a:t>
            </a:fld>
            <a:endParaRPr lang="en-GB"/>
          </a:p>
        </p:txBody>
      </p:sp>
      <p:sp>
        <p:nvSpPr>
          <p:cNvPr id="4" name="Slide Number Placeholder 3"/>
          <p:cNvSpPr>
            <a:spLocks noGrp="1"/>
          </p:cNvSpPr>
          <p:nvPr>
            <p:ph type="sldNum" sz="quarter" idx="12"/>
          </p:nvPr>
        </p:nvSpPr>
        <p:spPr/>
        <p:txBody>
          <a:bodyPr/>
          <a:lstStyle/>
          <a:p>
            <a:fld id="{C44A2092-CA06-4C49-BD17-2506AA6415D0}" type="slidenum">
              <a:rPr lang="en-GB" smtClean="0"/>
              <a:t>‹#›</a:t>
            </a:fld>
            <a:endParaRPr lang="en-GB"/>
          </a:p>
        </p:txBody>
      </p:sp>
      <p:sp>
        <p:nvSpPr>
          <p:cNvPr id="6" name="Footer Placeholder 4">
            <a:extLst>
              <a:ext uri="{FF2B5EF4-FFF2-40B4-BE49-F238E27FC236}">
                <a16:creationId xmlns:a16="http://schemas.microsoft.com/office/drawing/2014/main" id="{C9E9238B-FC32-4525-95C0-5DD6E6884271}"/>
              </a:ext>
            </a:extLst>
          </p:cNvPr>
          <p:cNvSpPr>
            <a:spLocks noGrp="1"/>
          </p:cNvSpPr>
          <p:nvPr>
            <p:ph type="ftr" sz="quarter" idx="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242711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BDE253-645D-4162-A319-3A9FF32CFFFD}" type="datetime1">
              <a:rPr lang="en-GB" smtClean="0"/>
              <a:t>03/02/2020</a:t>
            </a:fld>
            <a:endParaRPr lang="en-GB"/>
          </a:p>
        </p:txBody>
      </p:sp>
      <p:sp>
        <p:nvSpPr>
          <p:cNvPr id="7" name="Slide Number Placeholder 6"/>
          <p:cNvSpPr>
            <a:spLocks noGrp="1"/>
          </p:cNvSpPr>
          <p:nvPr>
            <p:ph type="sldNum" sz="quarter" idx="12"/>
          </p:nvPr>
        </p:nvSpPr>
        <p:spPr/>
        <p:txBody>
          <a:bodyPr/>
          <a:lstStyle/>
          <a:p>
            <a:fld id="{C44A2092-CA06-4C49-BD17-2506AA6415D0}" type="slidenum">
              <a:rPr lang="en-GB" smtClean="0"/>
              <a:t>‹#›</a:t>
            </a:fld>
            <a:endParaRPr lang="en-GB"/>
          </a:p>
        </p:txBody>
      </p:sp>
      <p:sp>
        <p:nvSpPr>
          <p:cNvPr id="8" name="Footer Placeholder 4">
            <a:extLst>
              <a:ext uri="{FF2B5EF4-FFF2-40B4-BE49-F238E27FC236}">
                <a16:creationId xmlns:a16="http://schemas.microsoft.com/office/drawing/2014/main" id="{19960D30-0602-457E-A22E-132DE275648F}"/>
              </a:ext>
            </a:extLst>
          </p:cNvPr>
          <p:cNvSpPr>
            <a:spLocks noGrp="1"/>
          </p:cNvSpPr>
          <p:nvPr>
            <p:ph type="ftr" sz="quarter" idx="3"/>
          </p:nvPr>
        </p:nvSpPr>
        <p:spPr>
          <a:xfrm>
            <a:off x="447194"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Copyright of LC Education &amp; Training Ltd ©</a:t>
            </a:r>
          </a:p>
        </p:txBody>
      </p:sp>
    </p:spTree>
    <p:extLst>
      <p:ext uri="{BB962C8B-B14F-4D97-AF65-F5344CB8AC3E}">
        <p14:creationId xmlns:p14="http://schemas.microsoft.com/office/powerpoint/2010/main" val="216436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0E0FAA-4496-419C-8265-892C0C61DF10}" type="datetime1">
              <a:rPr lang="en-GB" smtClean="0"/>
              <a:t>03/02/2020</a:t>
            </a:fld>
            <a:endParaRPr lang="en-GB"/>
          </a:p>
        </p:txBody>
      </p:sp>
      <p:sp>
        <p:nvSpPr>
          <p:cNvPr id="6" name="Footer Placeholder 5"/>
          <p:cNvSpPr>
            <a:spLocks noGrp="1"/>
          </p:cNvSpPr>
          <p:nvPr>
            <p:ph type="ftr" sz="quarter" idx="11"/>
          </p:nvPr>
        </p:nvSpPr>
        <p:spPr/>
        <p:txBody>
          <a:bodyPr/>
          <a:lstStyle/>
          <a:p>
            <a:r>
              <a:rPr lang="en-GB"/>
              <a:t>Copyright of LC Education &amp; Training Ltd ©</a:t>
            </a:r>
          </a:p>
        </p:txBody>
      </p:sp>
      <p:sp>
        <p:nvSpPr>
          <p:cNvPr id="7" name="Slide Number Placeholder 6"/>
          <p:cNvSpPr>
            <a:spLocks noGrp="1"/>
          </p:cNvSpPr>
          <p:nvPr>
            <p:ph type="sldNum" sz="quarter" idx="12"/>
          </p:nvPr>
        </p:nvSpPr>
        <p:spPr/>
        <p:txBody>
          <a:bodyPr/>
          <a:lstStyle/>
          <a:p>
            <a:fld id="{C44A2092-CA06-4C49-BD17-2506AA6415D0}" type="slidenum">
              <a:rPr lang="en-GB" smtClean="0"/>
              <a:t>‹#›</a:t>
            </a:fld>
            <a:endParaRPr lang="en-GB"/>
          </a:p>
        </p:txBody>
      </p:sp>
    </p:spTree>
    <p:extLst>
      <p:ext uri="{BB962C8B-B14F-4D97-AF65-F5344CB8AC3E}">
        <p14:creationId xmlns:p14="http://schemas.microsoft.com/office/powerpoint/2010/main" val="349224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8889E0-661A-43D9-8A90-6659395F1D82}" type="datetime1">
              <a:rPr lang="en-GB" smtClean="0"/>
              <a:t>03/02/2020</a:t>
            </a:fld>
            <a:endParaRPr lang="en-GB"/>
          </a:p>
        </p:txBody>
      </p:sp>
      <p:sp>
        <p:nvSpPr>
          <p:cNvPr id="5" name="Footer Placeholder 4"/>
          <p:cNvSpPr>
            <a:spLocks noGrp="1"/>
          </p:cNvSpPr>
          <p:nvPr>
            <p:ph type="ftr" sz="quarter" idx="3"/>
          </p:nvPr>
        </p:nvSpPr>
        <p:spPr>
          <a:xfrm>
            <a:off x="668867" y="6492875"/>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Copyright of LC Education &amp; Training Ltd ©</a:t>
            </a:r>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44A2092-CA06-4C49-BD17-2506AA6415D0}" type="slidenum">
              <a:rPr lang="en-GB" smtClean="0"/>
              <a:t>‹#›</a:t>
            </a:fld>
            <a:endParaRPr lang="en-GB"/>
          </a:p>
        </p:txBody>
      </p:sp>
    </p:spTree>
    <p:extLst>
      <p:ext uri="{BB962C8B-B14F-4D97-AF65-F5344CB8AC3E}">
        <p14:creationId xmlns:p14="http://schemas.microsoft.com/office/powerpoint/2010/main" val="80065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DFEF-598D-422F-A90D-B373996CF747}"/>
              </a:ext>
            </a:extLst>
          </p:cNvPr>
          <p:cNvSpPr>
            <a:spLocks noGrp="1"/>
          </p:cNvSpPr>
          <p:nvPr>
            <p:ph type="ctrTitle"/>
          </p:nvPr>
        </p:nvSpPr>
        <p:spPr/>
        <p:txBody>
          <a:bodyPr/>
          <a:lstStyle/>
          <a:p>
            <a:r>
              <a:rPr lang="en-GB" dirty="0"/>
              <a:t>Working with Fractions</a:t>
            </a:r>
          </a:p>
        </p:txBody>
      </p:sp>
      <p:sp>
        <p:nvSpPr>
          <p:cNvPr id="3" name="Subtitle 2">
            <a:extLst>
              <a:ext uri="{FF2B5EF4-FFF2-40B4-BE49-F238E27FC236}">
                <a16:creationId xmlns:a16="http://schemas.microsoft.com/office/drawing/2014/main" id="{1350ABCB-E30E-4105-8948-0BB367EBEDCD}"/>
              </a:ext>
            </a:extLst>
          </p:cNvPr>
          <p:cNvSpPr>
            <a:spLocks noGrp="1"/>
          </p:cNvSpPr>
          <p:nvPr>
            <p:ph type="subTitle" idx="1"/>
          </p:nvPr>
        </p:nvSpPr>
        <p:spPr/>
        <p:txBody>
          <a:bodyPr/>
          <a:lstStyle/>
          <a:p>
            <a:r>
              <a:rPr lang="en-GB" dirty="0"/>
              <a:t>Level Two </a:t>
            </a:r>
          </a:p>
        </p:txBody>
      </p:sp>
    </p:spTree>
    <p:extLst>
      <p:ext uri="{BB962C8B-B14F-4D97-AF65-F5344CB8AC3E}">
        <p14:creationId xmlns:p14="http://schemas.microsoft.com/office/powerpoint/2010/main" val="1180879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A6F89-3123-4D5A-8298-806EE467BA2F}"/>
              </a:ext>
            </a:extLst>
          </p:cNvPr>
          <p:cNvSpPr>
            <a:spLocks noGrp="1"/>
          </p:cNvSpPr>
          <p:nvPr>
            <p:ph type="title"/>
          </p:nvPr>
        </p:nvSpPr>
        <p:spPr/>
        <p:txBody>
          <a:bodyPr/>
          <a:lstStyle/>
          <a:p>
            <a:r>
              <a:rPr lang="en-GB" dirty="0"/>
              <a:t>Examples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59B2AC7-0A80-4529-A827-C4EE39D9EEA5}"/>
                  </a:ext>
                </a:extLst>
              </p:cNvPr>
              <p:cNvSpPr>
                <a:spLocks noGrp="1"/>
              </p:cNvSpPr>
              <p:nvPr>
                <p:ph idx="1"/>
              </p:nvPr>
            </p:nvSpPr>
            <p:spPr>
              <a:xfrm>
                <a:off x="518714" y="1488613"/>
                <a:ext cx="8596668" cy="4119085"/>
              </a:xfrm>
            </p:spPr>
            <p:txBody>
              <a:bodyPr>
                <a:normAutofit fontScale="85000" lnSpcReduction="20000"/>
              </a:bodyPr>
              <a:lstStyle/>
              <a:p>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4</m:t>
                        </m:r>
                      </m:den>
                    </m:f>
                    <m:r>
                      <a:rPr lang="en-GB" i="1">
                        <a:latin typeface="Cambria Math" panose="02040503050406030204" pitchFamily="18" charset="0"/>
                      </a:rPr>
                      <m:t> </m:t>
                    </m:r>
                  </m:oMath>
                </a14:m>
                <a:r>
                  <a:rPr lang="en-GB" dirty="0"/>
                  <a:t>of 60 </a:t>
                </a:r>
              </a:p>
              <a:p>
                <a:endParaRPr lang="en-GB" dirty="0"/>
              </a:p>
              <a:p>
                <a:r>
                  <a:rPr lang="en-GB" dirty="0"/>
                  <a:t>First, divide 60 by 4</a:t>
                </a:r>
              </a:p>
              <a:p>
                <a:r>
                  <a:rPr lang="en-GB" dirty="0"/>
                  <a:t>60 </a:t>
                </a:r>
                <a14:m>
                  <m:oMath xmlns:m="http://schemas.openxmlformats.org/officeDocument/2006/math">
                    <m:r>
                      <a:rPr lang="en-GB" i="1">
                        <a:latin typeface="Cambria Math" panose="02040503050406030204" pitchFamily="18" charset="0"/>
                      </a:rPr>
                      <m:t>÷</m:t>
                    </m:r>
                  </m:oMath>
                </a14:m>
                <a:r>
                  <a:rPr lang="en-GB" dirty="0"/>
                  <a:t> 4 = 15</a:t>
                </a:r>
              </a:p>
              <a:p>
                <a:endParaRPr lang="en-GB" dirty="0"/>
              </a:p>
              <a:p>
                <a:r>
                  <a:rPr lang="en-GB" dirty="0"/>
                  <a:t>Next, multiply your answer by the top of the fraction </a:t>
                </a:r>
              </a:p>
              <a:p>
                <a:r>
                  <a:rPr lang="en-GB" dirty="0"/>
                  <a:t>15 x 1 = 15 </a:t>
                </a:r>
              </a:p>
              <a:p>
                <a:pPr marL="0" indent="0">
                  <a:buNone/>
                </a:pPr>
                <a:endParaRPr lang="en-GB" dirty="0"/>
              </a:p>
              <a:p>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4</m:t>
                        </m:r>
                      </m:den>
                    </m:f>
                    <m:r>
                      <a:rPr lang="en-GB" i="1">
                        <a:latin typeface="Cambria Math" panose="02040503050406030204" pitchFamily="18" charset="0"/>
                      </a:rPr>
                      <m:t> </m:t>
                    </m:r>
                  </m:oMath>
                </a14:m>
                <a:r>
                  <a:rPr lang="en-GB" dirty="0"/>
                  <a:t>of 60 = 15 </a:t>
                </a:r>
              </a:p>
              <a:p>
                <a:endParaRPr lang="en-GB" dirty="0"/>
              </a:p>
              <a:p>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059B2AC7-0A80-4529-A827-C4EE39D9EEA5}"/>
                  </a:ext>
                </a:extLst>
              </p:cNvPr>
              <p:cNvSpPr>
                <a:spLocks noGrp="1" noRot="1" noChangeAspect="1" noMove="1" noResize="1" noEditPoints="1" noAdjustHandles="1" noChangeArrowheads="1" noChangeShapeType="1" noTextEdit="1"/>
              </p:cNvSpPr>
              <p:nvPr>
                <p:ph idx="1"/>
              </p:nvPr>
            </p:nvSpPr>
            <p:spPr>
              <a:xfrm>
                <a:off x="518714" y="1488613"/>
                <a:ext cx="8596668" cy="4119085"/>
              </a:xfrm>
              <a:blipFill>
                <a:blip r:embed="rId2"/>
                <a:stretch>
                  <a:fillRect l="-567" t="-1036"/>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045A0540-DA40-4E0B-9C7C-6D22A0907559}"/>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88224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A10B1739-2080-4F2D-B600-7C13D4B21892}"/>
                  </a:ext>
                </a:extLst>
              </p:cNvPr>
              <p:cNvSpPr>
                <a:spLocks noGrp="1"/>
              </p:cNvSpPr>
              <p:nvPr>
                <p:ph type="title"/>
              </p:nvPr>
            </p:nvSpPr>
            <p:spPr/>
            <p:txBody>
              <a:bodyPr/>
              <a:lstStyle/>
              <a:p>
                <a:r>
                  <a:rPr lang="en-GB" dirty="0"/>
                  <a:t>C</a:t>
                </a:r>
                <a14:m>
                  <m:oMath xmlns:m="http://schemas.openxmlformats.org/officeDocument/2006/math">
                    <m:r>
                      <m:rPr>
                        <m:sty m:val="p"/>
                      </m:rPr>
                      <a:rPr lang="en-GB" b="0" i="0" smtClean="0">
                        <a:latin typeface="Cambria Math" panose="02040503050406030204" pitchFamily="18" charset="0"/>
                      </a:rPr>
                      <m:t>an</m:t>
                    </m:r>
                    <m:r>
                      <a:rPr lang="en-GB" b="0" i="0" smtClean="0">
                        <a:latin typeface="Cambria Math" panose="02040503050406030204" pitchFamily="18" charset="0"/>
                      </a:rPr>
                      <m:t> </m:t>
                    </m:r>
                    <m:r>
                      <m:rPr>
                        <m:sty m:val="p"/>
                      </m:rPr>
                      <a:rPr lang="en-GB" b="0" i="0" smtClean="0">
                        <a:latin typeface="Cambria Math" panose="02040503050406030204" pitchFamily="18" charset="0"/>
                      </a:rPr>
                      <m:t>you</m:t>
                    </m:r>
                    <m:r>
                      <a:rPr lang="en-GB" b="0" i="0" smtClean="0">
                        <a:latin typeface="Cambria Math" panose="02040503050406030204" pitchFamily="18" charset="0"/>
                      </a:rPr>
                      <m:t> </m:t>
                    </m:r>
                    <m:r>
                      <m:rPr>
                        <m:sty m:val="p"/>
                      </m:rPr>
                      <a:rPr lang="en-GB" b="0" i="0" smtClean="0">
                        <a:latin typeface="Cambria Math" panose="02040503050406030204" pitchFamily="18" charset="0"/>
                      </a:rPr>
                      <m:t>find</m:t>
                    </m:r>
                    <m:r>
                      <a:rPr lang="en-GB" b="0" i="0" smtClean="0">
                        <a:latin typeface="Cambria Math" panose="02040503050406030204" pitchFamily="18" charset="0"/>
                      </a:rPr>
                      <m:t> </m:t>
                    </m:r>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5</m:t>
                        </m:r>
                      </m:den>
                    </m:f>
                  </m:oMath>
                </a14:m>
                <a:r>
                  <a:rPr lang="en-GB" dirty="0"/>
                  <a:t> of 85.25?	</a:t>
                </a:r>
              </a:p>
            </p:txBody>
          </p:sp>
        </mc:Choice>
        <mc:Fallback xmlns="">
          <p:sp>
            <p:nvSpPr>
              <p:cNvPr id="2" name="Title 1">
                <a:extLst>
                  <a:ext uri="{FF2B5EF4-FFF2-40B4-BE49-F238E27FC236}">
                    <a16:creationId xmlns:a16="http://schemas.microsoft.com/office/drawing/2014/main" id="{A10B1739-2080-4F2D-B600-7C13D4B21892}"/>
                  </a:ext>
                </a:extLst>
              </p:cNvPr>
              <p:cNvSpPr>
                <a:spLocks noGrp="1" noRot="1" noChangeAspect="1" noMove="1" noResize="1" noEditPoints="1" noAdjustHandles="1" noChangeArrowheads="1" noChangeShapeType="1" noTextEdit="1"/>
              </p:cNvSpPr>
              <p:nvPr>
                <p:ph type="title"/>
              </p:nvPr>
            </p:nvSpPr>
            <p:spPr>
              <a:blipFill>
                <a:blip r:embed="rId2"/>
                <a:stretch>
                  <a:fillRect l="-2482"/>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DB1CD8FC-3F78-4B2E-9963-D7B1C3E56FCE}"/>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B6FF5BD9-B743-42BD-9BA5-D5611B95E78B}"/>
                  </a:ext>
                </a:extLst>
              </p:cNvPr>
              <p:cNvSpPr txBox="1">
                <a:spLocks/>
              </p:cNvSpPr>
              <p:nvPr/>
            </p:nvSpPr>
            <p:spPr>
              <a:xfrm>
                <a:off x="447194" y="1707673"/>
                <a:ext cx="8596668" cy="411908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80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First, divide 85.25 by 5</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85.25 </a:t>
                </a:r>
                <a14:m>
                  <m:oMath xmlns:m="http://schemas.openxmlformats.org/officeDocument/2006/math">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m:t>
                    </m:r>
                  </m:oMath>
                </a14:m>
                <a:r>
                  <a:rPr kumimoji="0" lang="en-GB" sz="2800" b="0" i="0" u="none" strike="noStrike" kern="1200" cap="none" spc="0" normalizeH="0" baseline="0" noProof="0" dirty="0">
                    <a:ln>
                      <a:noFill/>
                    </a:ln>
                    <a:solidFill>
                      <a:srgbClr val="00597E"/>
                    </a:solidFill>
                    <a:effectLst/>
                    <a:uLnTx/>
                    <a:uFillTx/>
                    <a:latin typeface="Lora"/>
                    <a:ea typeface="+mn-ea"/>
                    <a:cs typeface="+mn-cs"/>
                  </a:rPr>
                  <a:t> 5 = 17.05	</a:t>
                </a:r>
              </a:p>
              <a:p>
                <a:pPr marL="0" marR="0" lvl="0" indent="0" algn="l" defTabSz="457200" rtl="0" eaLnBrk="1" fontAlgn="auto" latinLnBrk="0" hangingPunct="1">
                  <a:lnSpc>
                    <a:spcPct val="100000"/>
                  </a:lnSpc>
                  <a:spcBef>
                    <a:spcPts val="1000"/>
                  </a:spcBef>
                  <a:spcAft>
                    <a:spcPts val="0"/>
                  </a:spcAft>
                  <a:buClr>
                    <a:srgbClr val="00597E"/>
                  </a:buClr>
                  <a:buSzPct val="80000"/>
                  <a:buFont typeface="Wingdings 3" charset="2"/>
                  <a:buNone/>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Next, multiply your answer by the top of the fraction </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17.05 x 1 = 17.05	 </a:t>
                </a:r>
              </a:p>
              <a:p>
                <a:pPr marL="0" marR="0" lvl="0" indent="0" algn="l" defTabSz="457200" rtl="0" eaLnBrk="1" fontAlgn="auto" latinLnBrk="0" hangingPunct="1">
                  <a:lnSpc>
                    <a:spcPct val="100000"/>
                  </a:lnSpc>
                  <a:spcBef>
                    <a:spcPts val="1000"/>
                  </a:spcBef>
                  <a:spcAft>
                    <a:spcPts val="0"/>
                  </a:spcAft>
                  <a:buClr>
                    <a:srgbClr val="00597E"/>
                  </a:buClr>
                  <a:buSzPct val="80000"/>
                  <a:buFont typeface="Wingdings 3" charset="2"/>
                  <a:buNone/>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14:m>
                  <m:oMath xmlns:m="http://schemas.openxmlformats.org/officeDocument/2006/math">
                    <m:f>
                      <m:fPr>
                        <m:ctrlP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1</m:t>
                        </m:r>
                      </m:num>
                      <m:den>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5</m:t>
                        </m:r>
                      </m:den>
                    </m:f>
                  </m:oMath>
                </a14:m>
                <a:r>
                  <a:rPr kumimoji="0" lang="en-GB" sz="2800" b="0" i="0" u="none" strike="noStrike" kern="1200" cap="none" spc="0" normalizeH="0" baseline="0" noProof="0" dirty="0">
                    <a:ln>
                      <a:noFill/>
                    </a:ln>
                    <a:solidFill>
                      <a:srgbClr val="00597E"/>
                    </a:solidFill>
                    <a:effectLst/>
                    <a:uLnTx/>
                    <a:uFillTx/>
                    <a:latin typeface="Lora"/>
                    <a:ea typeface="+mn-ea"/>
                    <a:cs typeface="+mn-cs"/>
                  </a:rPr>
                  <a:t> of 85.25 = 17.05</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0" marR="0" lvl="0" indent="0" algn="l" defTabSz="457200" rtl="0" eaLnBrk="1" fontAlgn="auto" latinLnBrk="0" hangingPunct="1">
                  <a:lnSpc>
                    <a:spcPct val="100000"/>
                  </a:lnSpc>
                  <a:spcBef>
                    <a:spcPts val="1000"/>
                  </a:spcBef>
                  <a:spcAft>
                    <a:spcPts val="0"/>
                  </a:spcAft>
                  <a:buClr>
                    <a:srgbClr val="00597E"/>
                  </a:buClr>
                  <a:buSzPct val="80000"/>
                  <a:buFont typeface="Wingdings 3" charset="2"/>
                  <a:buNone/>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p:txBody>
          </p:sp>
        </mc:Choice>
        <mc:Fallback xmlns="">
          <p:sp>
            <p:nvSpPr>
              <p:cNvPr id="5" name="Content Placeholder 2">
                <a:extLst>
                  <a:ext uri="{FF2B5EF4-FFF2-40B4-BE49-F238E27FC236}">
                    <a16:creationId xmlns:a16="http://schemas.microsoft.com/office/drawing/2014/main" id="{B6FF5BD9-B743-42BD-9BA5-D5611B95E78B}"/>
                  </a:ext>
                </a:extLst>
              </p:cNvPr>
              <p:cNvSpPr txBox="1">
                <a:spLocks noRot="1" noChangeAspect="1" noMove="1" noResize="1" noEditPoints="1" noAdjustHandles="1" noChangeArrowheads="1" noChangeShapeType="1" noTextEdit="1"/>
              </p:cNvSpPr>
              <p:nvPr/>
            </p:nvSpPr>
            <p:spPr>
              <a:xfrm>
                <a:off x="447194" y="1707673"/>
                <a:ext cx="8596668" cy="4119085"/>
              </a:xfrm>
              <a:prstGeom prst="rect">
                <a:avLst/>
              </a:prstGeom>
              <a:blipFill>
                <a:blip r:embed="rId3"/>
                <a:stretch>
                  <a:fillRect l="-709"/>
                </a:stretch>
              </a:blipFill>
            </p:spPr>
            <p:txBody>
              <a:bodyPr/>
              <a:lstStyle/>
              <a:p>
                <a:r>
                  <a:rPr lang="en-GB">
                    <a:noFill/>
                  </a:rPr>
                  <a:t> </a:t>
                </a:r>
              </a:p>
            </p:txBody>
          </p:sp>
        </mc:Fallback>
      </mc:AlternateContent>
    </p:spTree>
    <p:extLst>
      <p:ext uri="{BB962C8B-B14F-4D97-AF65-F5344CB8AC3E}">
        <p14:creationId xmlns:p14="http://schemas.microsoft.com/office/powerpoint/2010/main" val="356228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A10B1739-2080-4F2D-B600-7C13D4B21892}"/>
                  </a:ext>
                </a:extLst>
              </p:cNvPr>
              <p:cNvSpPr>
                <a:spLocks noGrp="1"/>
              </p:cNvSpPr>
              <p:nvPr>
                <p:ph type="title"/>
              </p:nvPr>
            </p:nvSpPr>
            <p:spPr/>
            <p:txBody>
              <a:bodyPr>
                <a:normAutofit/>
              </a:bodyPr>
              <a:lstStyle/>
              <a:p>
                <a:r>
                  <a:rPr lang="en-GB" dirty="0"/>
                  <a:t>C</a:t>
                </a:r>
                <a14:m>
                  <m:oMath xmlns:m="http://schemas.openxmlformats.org/officeDocument/2006/math">
                    <m:r>
                      <m:rPr>
                        <m:sty m:val="p"/>
                      </m:rPr>
                      <a:rPr lang="en-GB" b="0" i="0" smtClean="0">
                        <a:latin typeface="Cambria Math" panose="02040503050406030204" pitchFamily="18" charset="0"/>
                      </a:rPr>
                      <m:t>an</m:t>
                    </m:r>
                    <m:r>
                      <a:rPr lang="en-GB" b="0" i="0" smtClean="0">
                        <a:latin typeface="Cambria Math" panose="02040503050406030204" pitchFamily="18" charset="0"/>
                      </a:rPr>
                      <m:t> </m:t>
                    </m:r>
                    <m:r>
                      <m:rPr>
                        <m:sty m:val="p"/>
                      </m:rPr>
                      <a:rPr lang="en-GB" b="0" i="0" smtClean="0">
                        <a:latin typeface="Cambria Math" panose="02040503050406030204" pitchFamily="18" charset="0"/>
                      </a:rPr>
                      <m:t>you</m:t>
                    </m:r>
                    <m:r>
                      <a:rPr lang="en-GB" b="0" i="0" smtClean="0">
                        <a:latin typeface="Cambria Math" panose="02040503050406030204" pitchFamily="18" charset="0"/>
                      </a:rPr>
                      <m:t> </m:t>
                    </m:r>
                    <m:r>
                      <m:rPr>
                        <m:sty m:val="p"/>
                      </m:rPr>
                      <a:rPr lang="en-GB" b="0" i="0" smtClean="0">
                        <a:latin typeface="Cambria Math" panose="02040503050406030204" pitchFamily="18" charset="0"/>
                      </a:rPr>
                      <m:t>find</m:t>
                    </m:r>
                    <m:f>
                      <m:fPr>
                        <m:ctrlPr>
                          <a:rPr lang="en-GB" i="1">
                            <a:latin typeface="Cambria Math" panose="02040503050406030204" pitchFamily="18" charset="0"/>
                          </a:rPr>
                        </m:ctrlPr>
                      </m:fPr>
                      <m:num>
                        <m:r>
                          <a:rPr lang="en-GB" i="1">
                            <a:latin typeface="Cambria Math" panose="02040503050406030204" pitchFamily="18" charset="0"/>
                          </a:rPr>
                          <m:t>2</m:t>
                        </m:r>
                      </m:num>
                      <m:den>
                        <m:r>
                          <a:rPr lang="en-GB" i="1">
                            <a:latin typeface="Cambria Math" panose="02040503050406030204" pitchFamily="18" charset="0"/>
                          </a:rPr>
                          <m:t>3</m:t>
                        </m:r>
                      </m:den>
                    </m:f>
                    <m:r>
                      <m:rPr>
                        <m:nor/>
                      </m:rPr>
                      <a:rPr lang="en-GB"/>
                      <m:t> </m:t>
                    </m:r>
                    <m:r>
                      <m:rPr>
                        <m:nor/>
                      </m:rPr>
                      <a:rPr lang="en-GB"/>
                      <m:t>of</m:t>
                    </m:r>
                    <m:r>
                      <m:rPr>
                        <m:nor/>
                      </m:rPr>
                      <a:rPr lang="en-GB"/>
                      <m:t> 45</m:t>
                    </m:r>
                  </m:oMath>
                </a14:m>
                <a:r>
                  <a:rPr lang="en-GB" dirty="0"/>
                  <a:t>?	</a:t>
                </a:r>
              </a:p>
            </p:txBody>
          </p:sp>
        </mc:Choice>
        <mc:Fallback xmlns="">
          <p:sp>
            <p:nvSpPr>
              <p:cNvPr id="2" name="Title 1">
                <a:extLst>
                  <a:ext uri="{FF2B5EF4-FFF2-40B4-BE49-F238E27FC236}">
                    <a16:creationId xmlns:a16="http://schemas.microsoft.com/office/drawing/2014/main" id="{A10B1739-2080-4F2D-B600-7C13D4B21892}"/>
                  </a:ext>
                </a:extLst>
              </p:cNvPr>
              <p:cNvSpPr>
                <a:spLocks noGrp="1" noRot="1" noChangeAspect="1" noMove="1" noResize="1" noEditPoints="1" noAdjustHandles="1" noChangeArrowheads="1" noChangeShapeType="1" noTextEdit="1"/>
              </p:cNvSpPr>
              <p:nvPr>
                <p:ph type="title"/>
              </p:nvPr>
            </p:nvSpPr>
            <p:spPr>
              <a:blipFill>
                <a:blip r:embed="rId2"/>
                <a:stretch>
                  <a:fillRect l="-2482"/>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DB1CD8FC-3F78-4B2E-9963-D7B1C3E56FCE}"/>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B6FF5BD9-B743-42BD-9BA5-D5611B95E78B}"/>
                  </a:ext>
                </a:extLst>
              </p:cNvPr>
              <p:cNvSpPr txBox="1">
                <a:spLocks/>
              </p:cNvSpPr>
              <p:nvPr/>
            </p:nvSpPr>
            <p:spPr>
              <a:xfrm>
                <a:off x="447194" y="1707673"/>
                <a:ext cx="8596668" cy="411908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80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First, divide 45 by 3</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45 </a:t>
                </a:r>
                <a14:m>
                  <m:oMath xmlns:m="http://schemas.openxmlformats.org/officeDocument/2006/math">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m:t>
                    </m:r>
                  </m:oMath>
                </a14:m>
                <a:r>
                  <a:rPr kumimoji="0" lang="en-GB" sz="2800" b="0" i="0" u="none" strike="noStrike" kern="1200" cap="none" spc="0" normalizeH="0" baseline="0" noProof="0" dirty="0">
                    <a:ln>
                      <a:noFill/>
                    </a:ln>
                    <a:solidFill>
                      <a:srgbClr val="00597E"/>
                    </a:solidFill>
                    <a:effectLst/>
                    <a:uLnTx/>
                    <a:uFillTx/>
                    <a:latin typeface="Lora"/>
                    <a:ea typeface="+mn-ea"/>
                    <a:cs typeface="+mn-cs"/>
                  </a:rPr>
                  <a:t> 3 = 15	</a:t>
                </a:r>
              </a:p>
              <a:p>
                <a:pPr marL="0" marR="0" lvl="0" indent="0" algn="l" defTabSz="457200" rtl="0" eaLnBrk="1" fontAlgn="auto" latinLnBrk="0" hangingPunct="1">
                  <a:lnSpc>
                    <a:spcPct val="100000"/>
                  </a:lnSpc>
                  <a:spcBef>
                    <a:spcPts val="1000"/>
                  </a:spcBef>
                  <a:spcAft>
                    <a:spcPts val="0"/>
                  </a:spcAft>
                  <a:buClr>
                    <a:srgbClr val="00597E"/>
                  </a:buClr>
                  <a:buSzPct val="80000"/>
                  <a:buFont typeface="Wingdings 3" charset="2"/>
                  <a:buNone/>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Next, multiply your answer by the top of the fraction </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15 x 2 = 30 </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14:m>
                  <m:oMath xmlns:m="http://schemas.openxmlformats.org/officeDocument/2006/math">
                    <m:f>
                      <m:fPr>
                        <m:ctrlP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2</m:t>
                        </m:r>
                      </m:num>
                      <m:den>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3</m:t>
                        </m:r>
                      </m:den>
                    </m:f>
                    <m:r>
                      <m:rPr>
                        <m:nor/>
                      </m:rPr>
                      <a:rPr kumimoji="0" lang="en-GB" sz="2800" b="0" i="0" u="none" strike="noStrike" kern="1200" cap="none" spc="0" normalizeH="0" baseline="0" noProof="0">
                        <a:ln>
                          <a:noFill/>
                        </a:ln>
                        <a:solidFill>
                          <a:srgbClr val="00597E"/>
                        </a:solidFill>
                        <a:effectLst/>
                        <a:uLnTx/>
                        <a:uFillTx/>
                        <a:latin typeface="Lora"/>
                        <a:ea typeface="+mn-ea"/>
                        <a:cs typeface="+mn-cs"/>
                      </a:rPr>
                      <m:t> </m:t>
                    </m:r>
                    <m:r>
                      <m:rPr>
                        <m:nor/>
                      </m:rPr>
                      <a:rPr kumimoji="0" lang="en-GB" sz="2800" b="0" i="0" u="none" strike="noStrike" kern="1200" cap="none" spc="0" normalizeH="0" baseline="0" noProof="0">
                        <a:ln>
                          <a:noFill/>
                        </a:ln>
                        <a:solidFill>
                          <a:srgbClr val="00597E"/>
                        </a:solidFill>
                        <a:effectLst/>
                        <a:uLnTx/>
                        <a:uFillTx/>
                        <a:latin typeface="Lora"/>
                        <a:ea typeface="+mn-ea"/>
                        <a:cs typeface="+mn-cs"/>
                      </a:rPr>
                      <m:t>of</m:t>
                    </m:r>
                    <m:r>
                      <m:rPr>
                        <m:nor/>
                      </m:rPr>
                      <a:rPr kumimoji="0" lang="en-GB" sz="2800" b="0" i="0" u="none" strike="noStrike" kern="1200" cap="none" spc="0" normalizeH="0" baseline="0" noProof="0">
                        <a:ln>
                          <a:noFill/>
                        </a:ln>
                        <a:solidFill>
                          <a:srgbClr val="00597E"/>
                        </a:solidFill>
                        <a:effectLst/>
                        <a:uLnTx/>
                        <a:uFillTx/>
                        <a:latin typeface="Lora"/>
                        <a:ea typeface="+mn-ea"/>
                        <a:cs typeface="+mn-cs"/>
                      </a:rPr>
                      <m:t> 45</m:t>
                    </m:r>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mn-ea"/>
                        <a:cs typeface="+mn-cs"/>
                      </a:rPr>
                      <m:t> </m:t>
                    </m:r>
                  </m:oMath>
                </a14:m>
                <a:r>
                  <a:rPr kumimoji="0" lang="en-GB" sz="2800" b="0" i="0" u="none" strike="noStrike" kern="1200" cap="none" spc="0" normalizeH="0" baseline="0" noProof="0" dirty="0">
                    <a:ln>
                      <a:noFill/>
                    </a:ln>
                    <a:solidFill>
                      <a:srgbClr val="00597E"/>
                    </a:solidFill>
                    <a:effectLst/>
                    <a:uLnTx/>
                    <a:uFillTx/>
                    <a:latin typeface="Lora"/>
                    <a:ea typeface="+mn-ea"/>
                    <a:cs typeface="+mn-cs"/>
                  </a:rPr>
                  <a:t>= 30 </a:t>
                </a:r>
              </a:p>
              <a:p>
                <a:pPr marL="342900" marR="0" lvl="0" indent="-342900" algn="l" defTabSz="457200" rtl="0" eaLnBrk="1" fontAlgn="auto" latinLnBrk="0" hangingPunct="1">
                  <a:lnSpc>
                    <a:spcPct val="100000"/>
                  </a:lnSpc>
                  <a:spcBef>
                    <a:spcPts val="1000"/>
                  </a:spcBef>
                  <a:spcAft>
                    <a:spcPts val="0"/>
                  </a:spcAft>
                  <a:buClr>
                    <a:srgbClr val="00597E"/>
                  </a:buClr>
                  <a:buSzPct val="80000"/>
                  <a:buFont typeface="Wingdings 3" charset="2"/>
                  <a:buChar char=""/>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0" marR="0" lvl="0" indent="0" algn="l" defTabSz="457200" rtl="0" eaLnBrk="1" fontAlgn="auto" latinLnBrk="0" hangingPunct="1">
                  <a:lnSpc>
                    <a:spcPct val="100000"/>
                  </a:lnSpc>
                  <a:spcBef>
                    <a:spcPts val="1000"/>
                  </a:spcBef>
                  <a:spcAft>
                    <a:spcPts val="0"/>
                  </a:spcAft>
                  <a:buClr>
                    <a:srgbClr val="00597E"/>
                  </a:buClr>
                  <a:buSzPct val="80000"/>
                  <a:buFont typeface="Wingdings 3" charset="2"/>
                  <a:buNone/>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p:txBody>
          </p:sp>
        </mc:Choice>
        <mc:Fallback xmlns="">
          <p:sp>
            <p:nvSpPr>
              <p:cNvPr id="5" name="Content Placeholder 2">
                <a:extLst>
                  <a:ext uri="{FF2B5EF4-FFF2-40B4-BE49-F238E27FC236}">
                    <a16:creationId xmlns:a16="http://schemas.microsoft.com/office/drawing/2014/main" id="{B6FF5BD9-B743-42BD-9BA5-D5611B95E78B}"/>
                  </a:ext>
                </a:extLst>
              </p:cNvPr>
              <p:cNvSpPr txBox="1">
                <a:spLocks noRot="1" noChangeAspect="1" noMove="1" noResize="1" noEditPoints="1" noAdjustHandles="1" noChangeArrowheads="1" noChangeShapeType="1" noTextEdit="1"/>
              </p:cNvSpPr>
              <p:nvPr/>
            </p:nvSpPr>
            <p:spPr>
              <a:xfrm>
                <a:off x="447194" y="1707673"/>
                <a:ext cx="8596668" cy="4119085"/>
              </a:xfrm>
              <a:prstGeom prst="rect">
                <a:avLst/>
              </a:prstGeom>
              <a:blipFill>
                <a:blip r:embed="rId3"/>
                <a:stretch>
                  <a:fillRect l="-709"/>
                </a:stretch>
              </a:blipFill>
            </p:spPr>
            <p:txBody>
              <a:bodyPr/>
              <a:lstStyle/>
              <a:p>
                <a:r>
                  <a:rPr lang="en-GB">
                    <a:noFill/>
                  </a:rPr>
                  <a:t> </a:t>
                </a:r>
              </a:p>
            </p:txBody>
          </p:sp>
        </mc:Fallback>
      </mc:AlternateContent>
    </p:spTree>
    <p:extLst>
      <p:ext uri="{BB962C8B-B14F-4D97-AF65-F5344CB8AC3E}">
        <p14:creationId xmlns:p14="http://schemas.microsoft.com/office/powerpoint/2010/main" val="181913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3BA42-1A63-46C9-BF8D-1E8CB913BFF6}"/>
              </a:ext>
            </a:extLst>
          </p:cNvPr>
          <p:cNvSpPr>
            <a:spLocks noGrp="1"/>
          </p:cNvSpPr>
          <p:nvPr>
            <p:ph type="title"/>
          </p:nvPr>
        </p:nvSpPr>
        <p:spPr/>
        <p:txBody>
          <a:bodyPr/>
          <a:lstStyle/>
          <a:p>
            <a:r>
              <a:rPr lang="en-GB" dirty="0"/>
              <a:t>What would happen…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BEF0E5-7766-4254-917B-D77C38F41806}"/>
                  </a:ext>
                </a:extLst>
              </p:cNvPr>
              <p:cNvSpPr>
                <a:spLocks noGrp="1"/>
              </p:cNvSpPr>
              <p:nvPr>
                <p:ph idx="1"/>
              </p:nvPr>
            </p:nvSpPr>
            <p:spPr/>
            <p:txBody>
              <a:bodyPr/>
              <a:lstStyle/>
              <a:p>
                <a:r>
                  <a:rPr lang="en-GB" dirty="0"/>
                  <a:t>If you multiplied by the top number first, then divided by the bottom? </a:t>
                </a:r>
              </a:p>
              <a:p>
                <a:endParaRPr lang="en-GB" dirty="0"/>
              </a:p>
              <a:p>
                <a:r>
                  <a:rPr lang="en-GB" dirty="0"/>
                  <a:t>Try it out by finding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2</m:t>
                        </m:r>
                      </m:num>
                      <m:den>
                        <m:r>
                          <a:rPr lang="en-GB" i="1">
                            <a:latin typeface="Cambria Math" panose="02040503050406030204" pitchFamily="18" charset="0"/>
                          </a:rPr>
                          <m:t>3</m:t>
                        </m:r>
                      </m:den>
                    </m:f>
                    <m:r>
                      <m:rPr>
                        <m:nor/>
                      </m:rPr>
                      <a:rPr lang="en-GB"/>
                      <m:t> </m:t>
                    </m:r>
                    <m:r>
                      <m:rPr>
                        <m:nor/>
                      </m:rPr>
                      <a:rPr lang="en-GB"/>
                      <m:t>of</m:t>
                    </m:r>
                    <m:r>
                      <m:rPr>
                        <m:nor/>
                      </m:rPr>
                      <a:rPr lang="en-GB"/>
                      <m:t> 45. </m:t>
                    </m:r>
                  </m:oMath>
                </a14:m>
                <a:endParaRPr lang="en-GB" dirty="0"/>
              </a:p>
            </p:txBody>
          </p:sp>
        </mc:Choice>
        <mc:Fallback xmlns="">
          <p:sp>
            <p:nvSpPr>
              <p:cNvPr id="3" name="Content Placeholder 2">
                <a:extLst>
                  <a:ext uri="{FF2B5EF4-FFF2-40B4-BE49-F238E27FC236}">
                    <a16:creationId xmlns:a16="http://schemas.microsoft.com/office/drawing/2014/main" id="{18BEF0E5-7766-4254-917B-D77C38F41806}"/>
                  </a:ext>
                </a:extLst>
              </p:cNvPr>
              <p:cNvSpPr>
                <a:spLocks noGrp="1" noRot="1" noChangeAspect="1" noMove="1" noResize="1" noEditPoints="1" noAdjustHandles="1" noChangeArrowheads="1" noChangeShapeType="1" noTextEdit="1"/>
              </p:cNvSpPr>
              <p:nvPr>
                <p:ph idx="1"/>
              </p:nvPr>
            </p:nvSpPr>
            <p:spPr>
              <a:blipFill>
                <a:blip r:embed="rId2"/>
                <a:stretch>
                  <a:fillRect l="-851" t="-1570"/>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EF5A6075-557D-492A-A048-14186D21ECFC}"/>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085458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3BA42-1A63-46C9-BF8D-1E8CB913BFF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8BEF0E5-7766-4254-917B-D77C38F41806}"/>
              </a:ext>
            </a:extLst>
          </p:cNvPr>
          <p:cNvSpPr>
            <a:spLocks noGrp="1"/>
          </p:cNvSpPr>
          <p:nvPr>
            <p:ph idx="1"/>
          </p:nvPr>
        </p:nvSpPr>
        <p:spPr/>
        <p:txBody>
          <a:bodyPr/>
          <a:lstStyle/>
          <a:p>
            <a:r>
              <a:rPr lang="en-GB" dirty="0"/>
              <a:t>You can choose whichever method works best for you </a:t>
            </a:r>
          </a:p>
        </p:txBody>
      </p:sp>
      <p:sp>
        <p:nvSpPr>
          <p:cNvPr id="4" name="Footer Placeholder 3">
            <a:extLst>
              <a:ext uri="{FF2B5EF4-FFF2-40B4-BE49-F238E27FC236}">
                <a16:creationId xmlns:a16="http://schemas.microsoft.com/office/drawing/2014/main" id="{EF5A6075-557D-492A-A048-14186D21ECFC}"/>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3142372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5C81F-E254-49CD-BEE4-A0FC4980A72B}"/>
              </a:ext>
            </a:extLst>
          </p:cNvPr>
          <p:cNvSpPr>
            <a:spLocks noGrp="1"/>
          </p:cNvSpPr>
          <p:nvPr>
            <p:ph type="title"/>
          </p:nvPr>
        </p:nvSpPr>
        <p:spPr>
          <a:xfrm>
            <a:off x="535820" y="196783"/>
            <a:ext cx="8596668" cy="1320800"/>
          </a:xfrm>
        </p:spPr>
        <p:txBody>
          <a:bodyPr/>
          <a:lstStyle/>
          <a:p>
            <a:r>
              <a:rPr lang="en-GB" dirty="0"/>
              <a:t>Try it Out </a:t>
            </a:r>
          </a:p>
        </p:txBody>
      </p:sp>
      <p:sp>
        <p:nvSpPr>
          <p:cNvPr id="4" name="Footer Placeholder 3">
            <a:extLst>
              <a:ext uri="{FF2B5EF4-FFF2-40B4-BE49-F238E27FC236}">
                <a16:creationId xmlns:a16="http://schemas.microsoft.com/office/drawing/2014/main" id="{CB4C7CF4-4C14-4E9C-8442-AE60777F71D6}"/>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F36F3293-240F-4747-832D-85D33710E8D9}"/>
                  </a:ext>
                </a:extLst>
              </p:cNvPr>
              <p:cNvSpPr/>
              <p:nvPr/>
            </p:nvSpPr>
            <p:spPr>
              <a:xfrm>
                <a:off x="1280177" y="1517583"/>
                <a:ext cx="6096000" cy="4907690"/>
              </a:xfrm>
              <a:prstGeom prst="rect">
                <a:avLst/>
              </a:prstGeom>
            </p:spPr>
            <p:txBody>
              <a:bodyPr>
                <a:spAutoFit/>
              </a:bodyPr>
              <a:lstStyle/>
              <a:p>
                <a:pPr lvl="0" defTabSz="457200"/>
                <a:r>
                  <a:rPr kumimoji="0" lang="en-GB" sz="3600" b="0" i="0" u="none" strike="noStrike" kern="1200" cap="none" spc="0" normalizeH="0" baseline="0" noProof="0" dirty="0">
                    <a:ln>
                      <a:noFill/>
                    </a:ln>
                    <a:solidFill>
                      <a:srgbClr val="00597E"/>
                    </a:solidFill>
                    <a:effectLst/>
                    <a:uLnTx/>
                    <a:uFillTx/>
                    <a:latin typeface="Lora"/>
                  </a:rPr>
                  <a:t>What is </a:t>
                </a:r>
                <a14:m>
                  <m:oMath xmlns:m="http://schemas.openxmlformats.org/officeDocument/2006/math">
                    <m:f>
                      <m:fPr>
                        <m:ctrlPr>
                          <a:rPr lang="en-GB" sz="3600" i="1" smtClean="0">
                            <a:latin typeface="Cambria Math" panose="02040503050406030204" pitchFamily="18" charset="0"/>
                          </a:rPr>
                        </m:ctrlPr>
                      </m:fPr>
                      <m:num>
                        <m:r>
                          <a:rPr lang="en-GB" sz="3600" i="1">
                            <a:latin typeface="Cambria Math" panose="02040503050406030204" pitchFamily="18" charset="0"/>
                          </a:rPr>
                          <m:t>2</m:t>
                        </m:r>
                      </m:num>
                      <m:den>
                        <m:r>
                          <a:rPr lang="en-GB" sz="3600" i="1">
                            <a:latin typeface="Cambria Math" panose="02040503050406030204" pitchFamily="18" charset="0"/>
                          </a:rPr>
                          <m:t>3</m:t>
                        </m:r>
                      </m:den>
                    </m:f>
                  </m:oMath>
                </a14:m>
                <a:r>
                  <a:rPr kumimoji="0" lang="en-GB" sz="3600" b="0" i="0" u="none" strike="noStrike" kern="1200" cap="none" spc="0" normalizeH="0" baseline="0" noProof="0" dirty="0">
                    <a:ln>
                      <a:noFill/>
                    </a:ln>
                    <a:solidFill>
                      <a:srgbClr val="00597E"/>
                    </a:solidFill>
                    <a:effectLst/>
                    <a:uLnTx/>
                    <a:uFillTx/>
                    <a:latin typeface="Lora"/>
                  </a:rPr>
                  <a:t> of 90?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srgbClr val="00597E"/>
                  </a:solidFill>
                  <a:effectLst/>
                  <a:uLnTx/>
                  <a:uFillTx/>
                  <a:latin typeface="Lora"/>
                </a:endParaRPr>
              </a:p>
              <a:p>
                <a:pPr lvl="0" defTabSz="457200"/>
                <a:r>
                  <a:rPr kumimoji="0" lang="en-GB" sz="3600" b="0" i="0" u="none" strike="noStrike" kern="1200" cap="none" spc="0" normalizeH="0" baseline="0" noProof="0" dirty="0">
                    <a:ln>
                      <a:noFill/>
                    </a:ln>
                    <a:solidFill>
                      <a:srgbClr val="00597E"/>
                    </a:solidFill>
                    <a:effectLst/>
                    <a:uLnTx/>
                    <a:uFillTx/>
                    <a:latin typeface="Lora"/>
                  </a:rPr>
                  <a:t>What is </a:t>
                </a:r>
                <a14:m>
                  <m:oMath xmlns:m="http://schemas.openxmlformats.org/officeDocument/2006/math">
                    <m:f>
                      <m:fPr>
                        <m:ctrlPr>
                          <a:rPr lang="en-GB" sz="3600" i="1" smtClean="0">
                            <a:latin typeface="Cambria Math" panose="02040503050406030204" pitchFamily="18" charset="0"/>
                          </a:rPr>
                        </m:ctrlPr>
                      </m:fPr>
                      <m:num>
                        <m:r>
                          <a:rPr lang="en-GB" sz="3600" b="0" i="1" smtClean="0">
                            <a:latin typeface="Cambria Math" panose="02040503050406030204" pitchFamily="18" charset="0"/>
                          </a:rPr>
                          <m:t>5</m:t>
                        </m:r>
                      </m:num>
                      <m:den>
                        <m:r>
                          <a:rPr lang="en-GB" sz="3600" b="0" i="1" smtClean="0">
                            <a:latin typeface="Cambria Math" panose="02040503050406030204" pitchFamily="18" charset="0"/>
                          </a:rPr>
                          <m:t>8</m:t>
                        </m:r>
                      </m:den>
                    </m:f>
                  </m:oMath>
                </a14:m>
                <a:r>
                  <a:rPr kumimoji="0" lang="en-GB" sz="3600" b="0" i="0" u="none" strike="noStrike" kern="1200" cap="none" spc="0" normalizeH="0" baseline="0" noProof="0" dirty="0">
                    <a:ln>
                      <a:noFill/>
                    </a:ln>
                    <a:solidFill>
                      <a:srgbClr val="00597E"/>
                    </a:solidFill>
                    <a:effectLst/>
                    <a:uLnTx/>
                    <a:uFillTx/>
                    <a:latin typeface="Lora"/>
                  </a:rPr>
                  <a:t> of 72?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srgbClr val="00597E"/>
                  </a:solidFill>
                  <a:effectLst/>
                  <a:uLnTx/>
                  <a:uFillTx/>
                  <a:latin typeface="Lora"/>
                </a:endParaRPr>
              </a:p>
              <a:p>
                <a:pPr lvl="0" defTabSz="457200"/>
                <a:r>
                  <a:rPr kumimoji="0" lang="en-GB" sz="3600" b="0" i="0" u="none" strike="noStrike" kern="1200" cap="none" spc="0" normalizeH="0" baseline="0" noProof="0" dirty="0">
                    <a:ln>
                      <a:noFill/>
                    </a:ln>
                    <a:solidFill>
                      <a:srgbClr val="00597E"/>
                    </a:solidFill>
                    <a:effectLst/>
                    <a:uLnTx/>
                    <a:uFillTx/>
                    <a:latin typeface="Lora"/>
                  </a:rPr>
                  <a:t>What is </a:t>
                </a:r>
                <a14:m>
                  <m:oMath xmlns:m="http://schemas.openxmlformats.org/officeDocument/2006/math">
                    <m:f>
                      <m:fPr>
                        <m:ctrlPr>
                          <a:rPr lang="en-GB" sz="3600" i="1" smtClean="0">
                            <a:latin typeface="Cambria Math" panose="02040503050406030204" pitchFamily="18" charset="0"/>
                          </a:rPr>
                        </m:ctrlPr>
                      </m:fPr>
                      <m:num>
                        <m:r>
                          <a:rPr lang="en-GB" sz="3600" b="0" i="1" smtClean="0">
                            <a:latin typeface="Cambria Math" panose="02040503050406030204" pitchFamily="18" charset="0"/>
                          </a:rPr>
                          <m:t>4</m:t>
                        </m:r>
                      </m:num>
                      <m:den>
                        <m:r>
                          <a:rPr lang="en-GB" sz="3600" b="0" i="1" smtClean="0">
                            <a:latin typeface="Cambria Math" panose="02040503050406030204" pitchFamily="18" charset="0"/>
                          </a:rPr>
                          <m:t>5</m:t>
                        </m:r>
                      </m:den>
                    </m:f>
                  </m:oMath>
                </a14:m>
                <a:r>
                  <a:rPr kumimoji="0" lang="en-GB" sz="3600" b="0" i="0" u="none" strike="noStrike" kern="1200" cap="none" spc="0" normalizeH="0" baseline="0" noProof="0" dirty="0">
                    <a:ln>
                      <a:noFill/>
                    </a:ln>
                    <a:solidFill>
                      <a:srgbClr val="00597E"/>
                    </a:solidFill>
                    <a:effectLst/>
                    <a:uLnTx/>
                    <a:uFillTx/>
                    <a:latin typeface="Lora"/>
                  </a:rPr>
                  <a:t> of 35?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srgbClr val="00597E"/>
                  </a:solidFill>
                  <a:effectLst/>
                  <a:uLnTx/>
                  <a:uFillTx/>
                  <a:latin typeface="Lora"/>
                </a:endParaRPr>
              </a:p>
              <a:p>
                <a:pPr lvl="0" defTabSz="457200"/>
                <a:r>
                  <a:rPr kumimoji="0" lang="en-GB" sz="3600" b="0" i="0" u="none" strike="noStrike" kern="1200" cap="none" spc="0" normalizeH="0" baseline="0" noProof="0" dirty="0">
                    <a:ln>
                      <a:noFill/>
                    </a:ln>
                    <a:solidFill>
                      <a:srgbClr val="00597E"/>
                    </a:solidFill>
                    <a:effectLst/>
                    <a:uLnTx/>
                    <a:uFillTx/>
                    <a:latin typeface="Lora"/>
                  </a:rPr>
                  <a:t>What is </a:t>
                </a:r>
                <a14:m>
                  <m:oMath xmlns:m="http://schemas.openxmlformats.org/officeDocument/2006/math">
                    <m:f>
                      <m:fPr>
                        <m:ctrlPr>
                          <a:rPr lang="en-GB" sz="3600" i="1" smtClean="0">
                            <a:latin typeface="Cambria Math" panose="02040503050406030204" pitchFamily="18" charset="0"/>
                          </a:rPr>
                        </m:ctrlPr>
                      </m:fPr>
                      <m:num>
                        <m:r>
                          <a:rPr lang="en-GB" sz="3600" b="0" i="1" smtClean="0">
                            <a:latin typeface="Cambria Math" panose="02040503050406030204" pitchFamily="18" charset="0"/>
                          </a:rPr>
                          <m:t>3</m:t>
                        </m:r>
                      </m:num>
                      <m:den>
                        <m:r>
                          <a:rPr lang="en-GB" sz="3600" b="0" i="1" smtClean="0">
                            <a:latin typeface="Cambria Math" panose="02040503050406030204" pitchFamily="18" charset="0"/>
                          </a:rPr>
                          <m:t>18</m:t>
                        </m:r>
                      </m:den>
                    </m:f>
                  </m:oMath>
                </a14:m>
                <a:r>
                  <a:rPr kumimoji="0" lang="en-GB" sz="3600" b="0" i="0" u="none" strike="noStrike" kern="1200" cap="none" spc="0" normalizeH="0" baseline="0" noProof="0" dirty="0">
                    <a:ln>
                      <a:noFill/>
                    </a:ln>
                    <a:solidFill>
                      <a:srgbClr val="00597E"/>
                    </a:solidFill>
                    <a:effectLst/>
                    <a:uLnTx/>
                    <a:uFillTx/>
                    <a:latin typeface="Lora"/>
                  </a:rPr>
                  <a:t> of 90?</a:t>
                </a:r>
                <a:endParaRPr kumimoji="0" lang="en-GB" sz="4800" b="0" i="0" u="none" strike="noStrike" kern="1200" cap="none" spc="0" normalizeH="0" baseline="0" noProof="0" dirty="0">
                  <a:ln>
                    <a:noFill/>
                  </a:ln>
                  <a:solidFill>
                    <a:srgbClr val="00597E"/>
                  </a:solidFill>
                  <a:effectLst/>
                  <a:uLnTx/>
                  <a:uFillTx/>
                  <a:latin typeface="Lora"/>
                  <a:ea typeface="+mn-ea"/>
                  <a:cs typeface="+mn-cs"/>
                </a:endParaRPr>
              </a:p>
            </p:txBody>
          </p:sp>
        </mc:Choice>
        <mc:Fallback>
          <p:sp>
            <p:nvSpPr>
              <p:cNvPr id="5" name="Rectangle 4">
                <a:extLst>
                  <a:ext uri="{FF2B5EF4-FFF2-40B4-BE49-F238E27FC236}">
                    <a16:creationId xmlns:a16="http://schemas.microsoft.com/office/drawing/2014/main" id="{F36F3293-240F-4747-832D-85D33710E8D9}"/>
                  </a:ext>
                </a:extLst>
              </p:cNvPr>
              <p:cNvSpPr>
                <a:spLocks noRot="1" noChangeAspect="1" noMove="1" noResize="1" noEditPoints="1" noAdjustHandles="1" noChangeArrowheads="1" noChangeShapeType="1" noTextEdit="1"/>
              </p:cNvSpPr>
              <p:nvPr/>
            </p:nvSpPr>
            <p:spPr>
              <a:xfrm>
                <a:off x="1280177" y="1517583"/>
                <a:ext cx="6096000" cy="4907690"/>
              </a:xfrm>
              <a:prstGeom prst="rect">
                <a:avLst/>
              </a:prstGeom>
              <a:blipFill>
                <a:blip r:embed="rId2"/>
                <a:stretch>
                  <a:fillRect l="-3000" b="-1491"/>
                </a:stretch>
              </a:blipFill>
            </p:spPr>
            <p:txBody>
              <a:bodyPr/>
              <a:lstStyle/>
              <a:p>
                <a:r>
                  <a:rPr lang="en-GB">
                    <a:noFill/>
                  </a:rPr>
                  <a:t> </a:t>
                </a:r>
              </a:p>
            </p:txBody>
          </p:sp>
        </mc:Fallback>
      </mc:AlternateContent>
      <p:sp>
        <p:nvSpPr>
          <p:cNvPr id="6" name="Text Box 4">
            <a:extLst>
              <a:ext uri="{FF2B5EF4-FFF2-40B4-BE49-F238E27FC236}">
                <a16:creationId xmlns:a16="http://schemas.microsoft.com/office/drawing/2014/main" id="{07D340F3-0F7A-4AD4-B20B-3F5A5F4F9F42}"/>
              </a:ext>
            </a:extLst>
          </p:cNvPr>
          <p:cNvSpPr txBox="1">
            <a:spLocks noChangeArrowheads="1"/>
          </p:cNvSpPr>
          <p:nvPr/>
        </p:nvSpPr>
        <p:spPr bwMode="auto">
          <a:xfrm>
            <a:off x="5303357" y="1540340"/>
            <a:ext cx="1441449"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altLang="en-US" sz="4267" b="0" i="0" u="none" strike="noStrike" kern="1200" cap="none" spc="0" normalizeH="0" baseline="0" noProof="0" dirty="0">
                <a:ln>
                  <a:noFill/>
                </a:ln>
                <a:solidFill>
                  <a:srgbClr val="0277BD"/>
                </a:solidFill>
                <a:effectLst/>
                <a:uLnTx/>
                <a:uFillTx/>
                <a:latin typeface="Arial" panose="020B0604020202020204" pitchFamily="34" charset="0"/>
                <a:ea typeface="+mn-ea"/>
                <a:cs typeface="+mn-cs"/>
              </a:rPr>
              <a:t>60</a:t>
            </a:r>
          </a:p>
        </p:txBody>
      </p:sp>
      <p:sp>
        <p:nvSpPr>
          <p:cNvPr id="7" name="Text Box 5">
            <a:extLst>
              <a:ext uri="{FF2B5EF4-FFF2-40B4-BE49-F238E27FC236}">
                <a16:creationId xmlns:a16="http://schemas.microsoft.com/office/drawing/2014/main" id="{9F68E076-762E-4FBB-BD22-B73A260217F4}"/>
              </a:ext>
            </a:extLst>
          </p:cNvPr>
          <p:cNvSpPr txBox="1">
            <a:spLocks noChangeArrowheads="1"/>
          </p:cNvSpPr>
          <p:nvPr/>
        </p:nvSpPr>
        <p:spPr bwMode="auto">
          <a:xfrm>
            <a:off x="5303356" y="2882561"/>
            <a:ext cx="1441449"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altLang="en-US" sz="4267" b="0" i="0" u="none" strike="noStrike" kern="1200" cap="none" spc="0" normalizeH="0" baseline="0" noProof="0" dirty="0">
                <a:ln>
                  <a:noFill/>
                </a:ln>
                <a:solidFill>
                  <a:srgbClr val="0277BD"/>
                </a:solidFill>
                <a:effectLst/>
                <a:uLnTx/>
                <a:uFillTx/>
                <a:latin typeface="Arial" panose="020B0604020202020204" pitchFamily="34" charset="0"/>
                <a:ea typeface="+mn-ea"/>
                <a:cs typeface="+mn-cs"/>
              </a:rPr>
              <a:t>45</a:t>
            </a:r>
          </a:p>
        </p:txBody>
      </p:sp>
      <p:sp>
        <p:nvSpPr>
          <p:cNvPr id="8" name="Text Box 6">
            <a:extLst>
              <a:ext uri="{FF2B5EF4-FFF2-40B4-BE49-F238E27FC236}">
                <a16:creationId xmlns:a16="http://schemas.microsoft.com/office/drawing/2014/main" id="{E5D5E04E-FAF0-412A-9596-55B71B166B5A}"/>
              </a:ext>
            </a:extLst>
          </p:cNvPr>
          <p:cNvSpPr txBox="1">
            <a:spLocks noChangeArrowheads="1"/>
          </p:cNvSpPr>
          <p:nvPr/>
        </p:nvSpPr>
        <p:spPr bwMode="auto">
          <a:xfrm>
            <a:off x="5303356" y="4203361"/>
            <a:ext cx="1441449"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altLang="en-US" sz="4267" b="0" i="0" u="none" strike="noStrike" kern="1200" cap="none" spc="0" normalizeH="0" baseline="0" noProof="0" dirty="0">
                <a:ln>
                  <a:noFill/>
                </a:ln>
                <a:solidFill>
                  <a:srgbClr val="0277BD"/>
                </a:solidFill>
                <a:effectLst/>
                <a:uLnTx/>
                <a:uFillTx/>
                <a:latin typeface="Arial" panose="020B0604020202020204" pitchFamily="34" charset="0"/>
                <a:ea typeface="+mn-ea"/>
                <a:cs typeface="+mn-cs"/>
              </a:rPr>
              <a:t>28</a:t>
            </a:r>
          </a:p>
        </p:txBody>
      </p:sp>
      <p:sp>
        <p:nvSpPr>
          <p:cNvPr id="9" name="Text Box 7">
            <a:extLst>
              <a:ext uri="{FF2B5EF4-FFF2-40B4-BE49-F238E27FC236}">
                <a16:creationId xmlns:a16="http://schemas.microsoft.com/office/drawing/2014/main" id="{463EC7EC-204C-4C99-A6F1-44145F56685F}"/>
              </a:ext>
            </a:extLst>
          </p:cNvPr>
          <p:cNvSpPr txBox="1">
            <a:spLocks noChangeArrowheads="1"/>
          </p:cNvSpPr>
          <p:nvPr/>
        </p:nvSpPr>
        <p:spPr bwMode="auto">
          <a:xfrm>
            <a:off x="5212140" y="5550396"/>
            <a:ext cx="1441451"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altLang="en-US" sz="4267" b="0" i="0" u="none" strike="noStrike" kern="1200" cap="none" spc="0" normalizeH="0" baseline="0" noProof="0" dirty="0">
                <a:ln>
                  <a:noFill/>
                </a:ln>
                <a:solidFill>
                  <a:srgbClr val="0277BD"/>
                </a:solidFill>
                <a:effectLst/>
                <a:uLnTx/>
                <a:uFillTx/>
                <a:latin typeface="Arial" panose="020B0604020202020204" pitchFamily="34" charset="0"/>
                <a:ea typeface="+mn-ea"/>
                <a:cs typeface="+mn-cs"/>
              </a:rPr>
              <a:t>15</a:t>
            </a:r>
          </a:p>
        </p:txBody>
      </p:sp>
    </p:spTree>
    <p:extLst>
      <p:ext uri="{BB962C8B-B14F-4D97-AF65-F5344CB8AC3E}">
        <p14:creationId xmlns:p14="http://schemas.microsoft.com/office/powerpoint/2010/main" val="221074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ppt_x</p:attrName>
                                        </p:attrNameLst>
                                      </p:cBhvr>
                                      <p:tavLst>
                                        <p:tav tm="0">
                                          <p:val>
                                            <p:strVal val="#ppt_x-.2"/>
                                          </p:val>
                                        </p:tav>
                                        <p:tav tm="100000">
                                          <p:val>
                                            <p:strVal val="#ppt_x"/>
                                          </p:val>
                                        </p:tav>
                                      </p:tavLst>
                                    </p:anim>
                                    <p:anim calcmode="lin" valueType="num">
                                      <p:cBhvr>
                                        <p:cTn id="1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2"/>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ppt_x</p:attrName>
                                        </p:attrNameLst>
                                      </p:cBhvr>
                                      <p:tavLst>
                                        <p:tav tm="0">
                                          <p:val>
                                            <p:strVal val="#ppt_x-.2"/>
                                          </p:val>
                                        </p:tav>
                                        <p:tav tm="100000">
                                          <p:val>
                                            <p:strVal val="#ppt_x"/>
                                          </p:val>
                                        </p:tav>
                                      </p:tavLst>
                                    </p:anim>
                                    <p:anim calcmode="lin" valueType="num">
                                      <p:cBhvr>
                                        <p:cTn id="2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0CDBC-93E0-4414-9776-F44EDE4139AF}"/>
              </a:ext>
            </a:extLst>
          </p:cNvPr>
          <p:cNvSpPr>
            <a:spLocks noGrp="1"/>
          </p:cNvSpPr>
          <p:nvPr>
            <p:ph type="title"/>
          </p:nvPr>
        </p:nvSpPr>
        <p:spPr/>
        <p:txBody>
          <a:bodyPr/>
          <a:lstStyle/>
          <a:p>
            <a:r>
              <a:rPr lang="en-GB" dirty="0"/>
              <a:t>Top Tip</a:t>
            </a:r>
          </a:p>
        </p:txBody>
      </p:sp>
      <p:sp>
        <p:nvSpPr>
          <p:cNvPr id="3" name="Content Placeholder 2">
            <a:extLst>
              <a:ext uri="{FF2B5EF4-FFF2-40B4-BE49-F238E27FC236}">
                <a16:creationId xmlns:a16="http://schemas.microsoft.com/office/drawing/2014/main" id="{665809A5-6258-492C-8672-E4A7414A505D}"/>
              </a:ext>
            </a:extLst>
          </p:cNvPr>
          <p:cNvSpPr>
            <a:spLocks noGrp="1"/>
          </p:cNvSpPr>
          <p:nvPr>
            <p:ph idx="1"/>
          </p:nvPr>
        </p:nvSpPr>
        <p:spPr/>
        <p:txBody>
          <a:bodyPr/>
          <a:lstStyle/>
          <a:p>
            <a:r>
              <a:rPr lang="en-GB" dirty="0"/>
              <a:t>Make sure you know what the total or whole amount is before you start your calculation </a:t>
            </a:r>
          </a:p>
        </p:txBody>
      </p:sp>
      <p:sp>
        <p:nvSpPr>
          <p:cNvPr id="4" name="Footer Placeholder 3">
            <a:extLst>
              <a:ext uri="{FF2B5EF4-FFF2-40B4-BE49-F238E27FC236}">
                <a16:creationId xmlns:a16="http://schemas.microsoft.com/office/drawing/2014/main" id="{76D2207A-5186-4D6E-9160-45D17951FF37}"/>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3689343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991AE7-37BF-4615-8E27-07B444D8339D}"/>
              </a:ext>
            </a:extLst>
          </p:cNvPr>
          <p:cNvSpPr>
            <a:spLocks noGrp="1"/>
          </p:cNvSpPr>
          <p:nvPr>
            <p:ph type="title"/>
          </p:nvPr>
        </p:nvSpPr>
        <p:spPr/>
        <p:txBody>
          <a:bodyPr/>
          <a:lstStyle/>
          <a:p>
            <a:r>
              <a:rPr lang="en-GB" dirty="0"/>
              <a:t>Try it Out</a:t>
            </a:r>
          </a:p>
        </p:txBody>
      </p:sp>
      <p:sp>
        <p:nvSpPr>
          <p:cNvPr id="6" name="Text Placeholder 5">
            <a:extLst>
              <a:ext uri="{FF2B5EF4-FFF2-40B4-BE49-F238E27FC236}">
                <a16:creationId xmlns:a16="http://schemas.microsoft.com/office/drawing/2014/main" id="{CDA71D75-4684-4F68-B87E-D013FEFC65DD}"/>
              </a:ext>
            </a:extLst>
          </p:cNvPr>
          <p:cNvSpPr>
            <a:spLocks noGrp="1"/>
          </p:cNvSpPr>
          <p:nvPr>
            <p:ph type="body" idx="1"/>
          </p:nvPr>
        </p:nvSpPr>
        <p:spPr/>
        <p:txBody>
          <a:bodyPr/>
          <a:lstStyle/>
          <a:p>
            <a:r>
              <a:rPr lang="en-GB" dirty="0"/>
              <a:t>Try the word problems on the next few slides in your group </a:t>
            </a:r>
          </a:p>
        </p:txBody>
      </p:sp>
      <p:sp>
        <p:nvSpPr>
          <p:cNvPr id="4" name="Footer Placeholder 3">
            <a:extLst>
              <a:ext uri="{FF2B5EF4-FFF2-40B4-BE49-F238E27FC236}">
                <a16:creationId xmlns:a16="http://schemas.microsoft.com/office/drawing/2014/main" id="{6DF32BD2-B4E2-48F9-AECD-13D4414E92DC}"/>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779531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0F44ED-7C09-4AE2-84B0-1B95298037E1}"/>
              </a:ext>
            </a:extLst>
          </p:cNvPr>
          <p:cNvSpPr>
            <a:spLocks noGrp="1"/>
          </p:cNvSpPr>
          <p:nvPr>
            <p:ph type="title"/>
          </p:nvPr>
        </p:nvSpPr>
        <p:spPr/>
        <p:txBody>
          <a:bodyPr/>
          <a:lstStyle/>
          <a:p>
            <a:r>
              <a:rPr lang="en-GB" dirty="0"/>
              <a:t>Question 1</a:t>
            </a: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E87875B9-F0E9-4881-A90A-A1BAEA86063E}"/>
                  </a:ext>
                </a:extLst>
              </p:cNvPr>
              <p:cNvSpPr>
                <a:spLocks noGrp="1"/>
              </p:cNvSpPr>
              <p:nvPr>
                <p:ph idx="1"/>
              </p:nvPr>
            </p:nvSpPr>
            <p:spPr/>
            <p:txBody>
              <a:bodyPr/>
              <a:lstStyle/>
              <a:p>
                <a:r>
                  <a:rPr lang="en-GB" dirty="0"/>
                  <a:t>In a group of 85 students,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5</m:t>
                        </m:r>
                      </m:den>
                    </m:f>
                  </m:oMath>
                </a14:m>
                <a:r>
                  <a:rPr lang="en-GB" dirty="0"/>
                  <a:t> of them have part-time jobs. </a:t>
                </a:r>
              </a:p>
              <a:p>
                <a:endParaRPr lang="en-GB" dirty="0"/>
              </a:p>
              <a:p>
                <a:r>
                  <a:rPr lang="en-GB" dirty="0"/>
                  <a:t>How many students work part-time? </a:t>
                </a:r>
              </a:p>
            </p:txBody>
          </p:sp>
        </mc:Choice>
        <mc:Fallback xmlns="">
          <p:sp>
            <p:nvSpPr>
              <p:cNvPr id="6" name="Content Placeholder 5">
                <a:extLst>
                  <a:ext uri="{FF2B5EF4-FFF2-40B4-BE49-F238E27FC236}">
                    <a16:creationId xmlns:a16="http://schemas.microsoft.com/office/drawing/2014/main" id="{E87875B9-F0E9-4881-A90A-A1BAEA86063E}"/>
                  </a:ext>
                </a:extLst>
              </p:cNvPr>
              <p:cNvSpPr>
                <a:spLocks noGrp="1" noRot="1" noChangeAspect="1" noMove="1" noResize="1" noEditPoints="1" noAdjustHandles="1" noChangeArrowheads="1" noChangeShapeType="1" noTextEdit="1"/>
              </p:cNvSpPr>
              <p:nvPr>
                <p:ph idx="1"/>
              </p:nvPr>
            </p:nvSpPr>
            <p:spPr>
              <a:blipFill>
                <a:blip r:embed="rId2"/>
                <a:stretch>
                  <a:fillRect l="-851"/>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272CB69C-1156-4B3B-9B5C-25AFE0087EFD}"/>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034937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1D4C-20F6-462B-A986-14D301A727EA}"/>
              </a:ext>
            </a:extLst>
          </p:cNvPr>
          <p:cNvSpPr>
            <a:spLocks noGrp="1"/>
          </p:cNvSpPr>
          <p:nvPr>
            <p:ph type="title"/>
          </p:nvPr>
        </p:nvSpPr>
        <p:spPr/>
        <p:txBody>
          <a:bodyPr/>
          <a:lstStyle/>
          <a:p>
            <a:r>
              <a:rPr lang="en-GB" dirty="0"/>
              <a:t>ANSWER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9B56A3-D354-4EF9-BFA4-49A8044E19C1}"/>
                  </a:ext>
                </a:extLst>
              </p:cNvPr>
              <p:cNvSpPr>
                <a:spLocks noGrp="1"/>
              </p:cNvSpPr>
              <p:nvPr>
                <p:ph idx="1"/>
              </p:nvPr>
            </p:nvSpPr>
            <p:spPr/>
            <p:txBody>
              <a:bodyPr>
                <a:normAutofit lnSpcReduction="10000"/>
              </a:bodyPr>
              <a:lstStyle/>
              <a:p>
                <a:r>
                  <a:rPr lang="en-GB" dirty="0"/>
                  <a:t>In a group of 85 students,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2</m:t>
                        </m:r>
                      </m:num>
                      <m:den>
                        <m:r>
                          <a:rPr lang="en-GB" i="1">
                            <a:latin typeface="Cambria Math" panose="02040503050406030204" pitchFamily="18" charset="0"/>
                          </a:rPr>
                          <m:t>5</m:t>
                        </m:r>
                      </m:den>
                    </m:f>
                  </m:oMath>
                </a14:m>
                <a:r>
                  <a:rPr lang="en-GB" dirty="0"/>
                  <a:t> of them have part-time jobs. </a:t>
                </a:r>
              </a:p>
              <a:p>
                <a:endParaRPr lang="en-GB" dirty="0"/>
              </a:p>
              <a:p>
                <a:r>
                  <a:rPr lang="en-GB" dirty="0"/>
                  <a:t>How many students work part-time? </a:t>
                </a:r>
              </a:p>
              <a:p>
                <a:pPr marL="0" indent="0">
                  <a:buNone/>
                </a:pPr>
                <a:r>
                  <a:rPr lang="en-GB" dirty="0"/>
                  <a:t>85 </a:t>
                </a:r>
                <a14:m>
                  <m:oMath xmlns:m="http://schemas.openxmlformats.org/officeDocument/2006/math">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5=17</m:t>
                    </m:r>
                  </m:oMath>
                </a14:m>
                <a:endParaRPr lang="en-GB" b="0" dirty="0">
                  <a:ea typeface="Cambria Math" panose="02040503050406030204" pitchFamily="18" charset="0"/>
                </a:endParaRPr>
              </a:p>
              <a:p>
                <a:pPr marL="0" indent="0">
                  <a:buNone/>
                </a:pPr>
                <a:r>
                  <a:rPr lang="en-GB" dirty="0"/>
                  <a:t>17 x 2 = 34</a:t>
                </a:r>
              </a:p>
              <a:p>
                <a:pPr marL="0" indent="0">
                  <a:buNone/>
                </a:pPr>
                <a:r>
                  <a:rPr lang="en-GB" b="1" dirty="0"/>
                  <a:t>34 </a:t>
                </a:r>
                <a:r>
                  <a:rPr lang="en-GB" dirty="0"/>
                  <a:t>students work part-time </a:t>
                </a:r>
              </a:p>
            </p:txBody>
          </p:sp>
        </mc:Choice>
        <mc:Fallback xmlns="">
          <p:sp>
            <p:nvSpPr>
              <p:cNvPr id="3" name="Content Placeholder 2">
                <a:extLst>
                  <a:ext uri="{FF2B5EF4-FFF2-40B4-BE49-F238E27FC236}">
                    <a16:creationId xmlns:a16="http://schemas.microsoft.com/office/drawing/2014/main" id="{859B56A3-D354-4EF9-BFA4-49A8044E19C1}"/>
                  </a:ext>
                </a:extLst>
              </p:cNvPr>
              <p:cNvSpPr>
                <a:spLocks noGrp="1" noRot="1" noChangeAspect="1" noMove="1" noResize="1" noEditPoints="1" noAdjustHandles="1" noChangeArrowheads="1" noChangeShapeType="1" noTextEdit="1"/>
              </p:cNvSpPr>
              <p:nvPr>
                <p:ph idx="1"/>
              </p:nvPr>
            </p:nvSpPr>
            <p:spPr>
              <a:blipFill>
                <a:blip r:embed="rId2"/>
                <a:stretch>
                  <a:fillRect l="-1418" t="-471"/>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EE36AF79-1154-4248-A306-4F4041BC1000}"/>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30409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hape 81"/>
          <p:cNvSpPr txBox="1">
            <a:spLocks noChangeArrowheads="1"/>
          </p:cNvSpPr>
          <p:nvPr/>
        </p:nvSpPr>
        <p:spPr bwMode="auto">
          <a:xfrm>
            <a:off x="1294255" y="759659"/>
            <a:ext cx="7833784" cy="1018116"/>
          </a:xfrm>
          <a:prstGeom prst="rect">
            <a:avLst/>
          </a:prstGeom>
          <a:noFill/>
          <a:ln w="9525">
            <a:noFill/>
            <a:miter lim="800000"/>
            <a:headEnd/>
            <a:tailEnd/>
          </a:ln>
        </p:spPr>
        <p:txBody>
          <a:bodyPr lIns="121900" tIns="121900" rIns="121900" bIns="12190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757575"/>
                </a:solidFill>
                <a:effectLst/>
                <a:uLnTx/>
                <a:uFillTx/>
                <a:latin typeface="Raleway"/>
                <a:ea typeface="+mn-ea"/>
                <a:cs typeface="+mn-cs"/>
                <a:sym typeface="Raleway"/>
              </a:rPr>
              <a:t>Aims</a:t>
            </a:r>
          </a:p>
        </p:txBody>
      </p:sp>
      <p:sp>
        <p:nvSpPr>
          <p:cNvPr id="28677" name="Shape 82"/>
          <p:cNvSpPr txBox="1">
            <a:spLocks noGrp="1"/>
          </p:cNvSpPr>
          <p:nvPr>
            <p:ph type="body" idx="4294967295"/>
          </p:nvPr>
        </p:nvSpPr>
        <p:spPr>
          <a:xfrm>
            <a:off x="1422227" y="1837267"/>
            <a:ext cx="7332133" cy="4436533"/>
          </a:xfrm>
        </p:spPr>
        <p:txBody>
          <a:bodyPr>
            <a:normAutofit/>
          </a:bodyPr>
          <a:lstStyle/>
          <a:p>
            <a:pPr marL="609585" indent="-423323">
              <a:buClr>
                <a:srgbClr val="F46524"/>
              </a:buClr>
              <a:buFont typeface="Raleway"/>
              <a:buChar char="➔"/>
            </a:pPr>
            <a:endParaRPr lang="en-GB" sz="2667" b="1" dirty="0">
              <a:solidFill>
                <a:srgbClr val="F46524"/>
              </a:solidFill>
              <a:latin typeface="Raleway"/>
              <a:cs typeface="Arial" charset="0"/>
              <a:sym typeface="Raleway"/>
            </a:endParaRPr>
          </a:p>
          <a:p>
            <a:pPr marL="609585" indent="-423323">
              <a:buClr>
                <a:srgbClr val="F46524"/>
              </a:buClr>
              <a:buFont typeface="Raleway"/>
              <a:buChar char="➔"/>
            </a:pPr>
            <a:endParaRPr lang="en-GB" b="1" dirty="0">
              <a:solidFill>
                <a:srgbClr val="F46524"/>
              </a:solidFill>
              <a:latin typeface="Raleway"/>
              <a:cs typeface="Arial" charset="0"/>
              <a:sym typeface="Raleway"/>
            </a:endParaRPr>
          </a:p>
        </p:txBody>
      </p:sp>
      <p:sp>
        <p:nvSpPr>
          <p:cNvPr id="2" name="TextBox 1">
            <a:extLst>
              <a:ext uri="{FF2B5EF4-FFF2-40B4-BE49-F238E27FC236}">
                <a16:creationId xmlns:a16="http://schemas.microsoft.com/office/drawing/2014/main" id="{2E0EC8DA-0FD3-4FC7-936F-597B0ACAA613}"/>
              </a:ext>
            </a:extLst>
          </p:cNvPr>
          <p:cNvSpPr txBox="1"/>
          <p:nvPr/>
        </p:nvSpPr>
        <p:spPr>
          <a:xfrm>
            <a:off x="1422227" y="621719"/>
            <a:ext cx="7332133" cy="5527154"/>
          </a:xfrm>
          <a:prstGeom prst="rect">
            <a:avLst/>
          </a:prstGeom>
          <a:noFill/>
          <a:ln w="38100">
            <a:solidFill>
              <a:schemeClr val="tx2"/>
            </a:solidFill>
          </a:ln>
          <a:effectLst>
            <a:softEdge rad="12700"/>
          </a:effectLst>
          <a:scene3d>
            <a:camera prst="orthographicFront"/>
            <a:lightRig rig="threePt" dir="t"/>
          </a:scene3d>
          <a:sp3d>
            <a:bevelT/>
          </a:sp3d>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597E"/>
              </a:solidFill>
              <a:effectLst/>
              <a:uLnTx/>
              <a:uFillTx/>
              <a:latin typeface="Lora"/>
              <a:ea typeface="+mn-ea"/>
              <a:cs typeface="+mn-cs"/>
            </a:endParaRPr>
          </a:p>
        </p:txBody>
      </p:sp>
      <p:pic>
        <p:nvPicPr>
          <p:cNvPr id="28675" name="Shape 80" descr="Piece of duct tape sticking a note to the slide"/>
          <p:cNvPicPr preferRelativeResize="0">
            <a:picLocks noChangeAspect="1" noChangeArrowheads="1"/>
          </p:cNvPicPr>
          <p:nvPr/>
        </p:nvPicPr>
        <p:blipFill>
          <a:blip r:embed="rId3"/>
          <a:srcRect l="9244" t="5927" r="2118" b="10011"/>
          <a:stretch>
            <a:fillRect/>
          </a:stretch>
        </p:blipFill>
        <p:spPr bwMode="auto">
          <a:xfrm rot="154828">
            <a:off x="3706111" y="131711"/>
            <a:ext cx="2764367" cy="980016"/>
          </a:xfrm>
          <a:prstGeom prst="rect">
            <a:avLst/>
          </a:prstGeom>
          <a:noFill/>
          <a:ln w="9525">
            <a:noFill/>
            <a:miter lim="800000"/>
            <a:headEnd/>
            <a:tailEnd/>
          </a:ln>
        </p:spPr>
      </p:pic>
      <p:sp>
        <p:nvSpPr>
          <p:cNvPr id="3" name="Footer Placeholder 2">
            <a:extLst>
              <a:ext uri="{FF2B5EF4-FFF2-40B4-BE49-F238E27FC236}">
                <a16:creationId xmlns:a16="http://schemas.microsoft.com/office/drawing/2014/main" id="{9D8FDE59-689E-47FD-BD2C-0D605419BD49}"/>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
        <p:nvSpPr>
          <p:cNvPr id="5" name="TextBox 4">
            <a:extLst>
              <a:ext uri="{FF2B5EF4-FFF2-40B4-BE49-F238E27FC236}">
                <a16:creationId xmlns:a16="http://schemas.microsoft.com/office/drawing/2014/main" id="{EE420C8C-518B-436B-B07D-3655042193D0}"/>
              </a:ext>
            </a:extLst>
          </p:cNvPr>
          <p:cNvSpPr txBox="1"/>
          <p:nvPr/>
        </p:nvSpPr>
        <p:spPr>
          <a:xfrm>
            <a:off x="1847461" y="2178096"/>
            <a:ext cx="6727372" cy="2369880"/>
          </a:xfrm>
          <a:prstGeom prst="rect">
            <a:avLst/>
          </a:prstGeom>
          <a:noFill/>
        </p:spPr>
        <p:txBody>
          <a:bodyPr wrap="square" rtlCol="0">
            <a:spAutoFit/>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597E"/>
                </a:solidFill>
                <a:effectLst/>
                <a:uLnTx/>
                <a:uFillTx/>
                <a:latin typeface="Lora"/>
                <a:ea typeface="+mn-ea"/>
                <a:cs typeface="+mn-cs"/>
              </a:rPr>
              <a:t> </a:t>
            </a:r>
            <a:endParaRPr kumimoji="0" lang="en-GB" sz="1800" b="0" i="0" u="none" strike="noStrike" kern="1200" cap="none" spc="0" normalizeH="0" baseline="0" noProof="0" dirty="0">
              <a:ln>
                <a:noFill/>
              </a:ln>
              <a:solidFill>
                <a:srgbClr val="00597E"/>
              </a:solidFill>
              <a:effectLst/>
              <a:uLnTx/>
              <a:uFillTx/>
              <a:latin typeface="Lora"/>
              <a:ea typeface="+mn-ea"/>
              <a:cs typeface="+mn-cs"/>
            </a:endParaRPr>
          </a:p>
          <a:p>
            <a:pPr marL="285750" marR="0" lvl="0" indent="-285750" algn="l" defTabSz="457200"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0" lang="en-GB" sz="2800" b="1" i="0" u="none" strike="noStrike" kern="1200" cap="none" spc="0" normalizeH="0" baseline="0" noProof="0" dirty="0">
                <a:ln>
                  <a:noFill/>
                </a:ln>
                <a:solidFill>
                  <a:srgbClr val="00597E"/>
                </a:solidFill>
                <a:effectLst/>
                <a:uLnTx/>
                <a:uFillTx/>
                <a:latin typeface="Lora"/>
                <a:ea typeface="+mn-ea"/>
                <a:cs typeface="+mn-cs"/>
              </a:rPr>
              <a:t>Define fractions clearly </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00597E"/>
              </a:solidFill>
              <a:effectLst/>
              <a:uLnTx/>
              <a:uFillTx/>
              <a:latin typeface="Lora"/>
              <a:ea typeface="+mn-ea"/>
              <a:cs typeface="+mn-cs"/>
            </a:endParaRPr>
          </a:p>
          <a:p>
            <a:pPr marL="285750" marR="0" lvl="0" indent="-285750" algn="l" defTabSz="457200" rtl="0" eaLnBrk="1" fontAlgn="ctr" latinLnBrk="0" hangingPunct="1">
              <a:lnSpc>
                <a:spcPct val="100000"/>
              </a:lnSpc>
              <a:spcBef>
                <a:spcPts val="0"/>
              </a:spcBef>
              <a:spcAft>
                <a:spcPts val="0"/>
              </a:spcAft>
              <a:buClrTx/>
              <a:buSzTx/>
              <a:buFont typeface="Wingdings" panose="05000000000000000000" pitchFamily="2" charset="2"/>
              <a:buChar char="Ø"/>
              <a:tabLst/>
              <a:defRPr/>
            </a:pPr>
            <a:r>
              <a:rPr kumimoji="0" lang="en-GB" sz="2800" b="1" i="0" u="none" strike="noStrike" kern="1200" cap="none" spc="0" normalizeH="0" baseline="0" noProof="0" dirty="0">
                <a:ln>
                  <a:noFill/>
                </a:ln>
                <a:solidFill>
                  <a:srgbClr val="00597E"/>
                </a:solidFill>
                <a:effectLst/>
                <a:uLnTx/>
                <a:uFillTx/>
                <a:latin typeface="Lora"/>
                <a:ea typeface="+mn-ea"/>
                <a:cs typeface="+mn-cs"/>
              </a:rPr>
              <a:t>Find fraction parts</a:t>
            </a: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00597E"/>
              </a:solidFill>
              <a:effectLst/>
              <a:uLnTx/>
              <a:uFillTx/>
              <a:latin typeface="Lor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597E"/>
              </a:solidFill>
              <a:effectLst/>
              <a:uLnTx/>
              <a:uFillTx/>
              <a:latin typeface="Lora"/>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04279-1BA7-4527-93C3-5ED0EA4B04A8}"/>
              </a:ext>
            </a:extLst>
          </p:cNvPr>
          <p:cNvSpPr>
            <a:spLocks noGrp="1"/>
          </p:cNvSpPr>
          <p:nvPr>
            <p:ph type="title"/>
          </p:nvPr>
        </p:nvSpPr>
        <p:spPr/>
        <p:txBody>
          <a:bodyPr/>
          <a:lstStyle/>
          <a:p>
            <a:r>
              <a:rPr lang="en-GB" dirty="0"/>
              <a:t>Question 2 </a:t>
            </a:r>
          </a:p>
        </p:txBody>
      </p:sp>
      <p:sp>
        <p:nvSpPr>
          <p:cNvPr id="3" name="Content Placeholder 2">
            <a:extLst>
              <a:ext uri="{FF2B5EF4-FFF2-40B4-BE49-F238E27FC236}">
                <a16:creationId xmlns:a16="http://schemas.microsoft.com/office/drawing/2014/main" id="{A55A3628-5E04-4AC0-81C7-AEAF7A3457E1}"/>
              </a:ext>
            </a:extLst>
          </p:cNvPr>
          <p:cNvSpPr>
            <a:spLocks noGrp="1"/>
          </p:cNvSpPr>
          <p:nvPr>
            <p:ph idx="1"/>
          </p:nvPr>
        </p:nvSpPr>
        <p:spPr/>
        <p:txBody>
          <a:bodyPr/>
          <a:lstStyle/>
          <a:p>
            <a:r>
              <a:rPr lang="en-GB" dirty="0"/>
              <a:t>In a sport club, there is a choice of either football or basketball on a Tuesday evening. Out of the 78 members, one third play football and the rest play basketball. How many play basketball? </a:t>
            </a:r>
          </a:p>
        </p:txBody>
      </p:sp>
      <p:sp>
        <p:nvSpPr>
          <p:cNvPr id="4" name="Footer Placeholder 3">
            <a:extLst>
              <a:ext uri="{FF2B5EF4-FFF2-40B4-BE49-F238E27FC236}">
                <a16:creationId xmlns:a16="http://schemas.microsoft.com/office/drawing/2014/main" id="{87FF4498-D707-4F03-BC05-723AC4A5DBF8}"/>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944023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16900-612E-4349-9CE8-7211E9DD55F7}"/>
              </a:ext>
            </a:extLst>
          </p:cNvPr>
          <p:cNvSpPr>
            <a:spLocks noGrp="1"/>
          </p:cNvSpPr>
          <p:nvPr>
            <p:ph type="title"/>
          </p:nvPr>
        </p:nvSpPr>
        <p:spPr/>
        <p:txBody>
          <a:bodyPr/>
          <a:lstStyle/>
          <a:p>
            <a:r>
              <a:rPr lang="en-GB" dirty="0"/>
              <a:t>ANSWER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B201DC2-0728-4C4D-885A-C7D28DD7CB8C}"/>
                  </a:ext>
                </a:extLst>
              </p:cNvPr>
              <p:cNvSpPr>
                <a:spLocks noGrp="1"/>
              </p:cNvSpPr>
              <p:nvPr>
                <p:ph idx="1"/>
              </p:nvPr>
            </p:nvSpPr>
            <p:spPr>
              <a:xfrm>
                <a:off x="798632" y="2085944"/>
                <a:ext cx="8596668" cy="3880773"/>
              </a:xfrm>
            </p:spPr>
            <p:txBody>
              <a:bodyPr>
                <a:normAutofit lnSpcReduction="10000"/>
              </a:bodyPr>
              <a:lstStyle/>
              <a:p>
                <a:r>
                  <a:rPr lang="en-GB" dirty="0"/>
                  <a:t>In a sport club, there is a choice of either football or basketball on a Tuesday evening. Out of the 78 members, one third play football and the rest play basketball. How many play basketball? </a:t>
                </a:r>
              </a:p>
              <a:p>
                <a:pPr marL="0" indent="0">
                  <a:buNone/>
                </a:pPr>
                <a:r>
                  <a:rPr lang="en-GB" dirty="0"/>
                  <a:t>78 </a:t>
                </a:r>
                <a14:m>
                  <m:oMath xmlns:m="http://schemas.openxmlformats.org/officeDocument/2006/math">
                    <m:r>
                      <a:rPr lang="en-GB" i="1">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3=26</m:t>
                    </m:r>
                  </m:oMath>
                </a14:m>
                <a:r>
                  <a:rPr lang="en-GB" b="0" dirty="0">
                    <a:ea typeface="Cambria Math" panose="02040503050406030204" pitchFamily="18" charset="0"/>
                  </a:rPr>
                  <a:t>       OR 	</a:t>
                </a:r>
              </a:p>
              <a:p>
                <a:pPr marL="0" indent="0">
                  <a:buNone/>
                </a:pPr>
                <a:r>
                  <a:rPr lang="en-GB" b="0" dirty="0">
                    <a:ea typeface="Cambria Math" panose="02040503050406030204" pitchFamily="18" charset="0"/>
                  </a:rPr>
                  <a:t>26 x 1 = 26				</a:t>
                </a:r>
              </a:p>
              <a:p>
                <a:pPr marL="0" indent="0">
                  <a:buNone/>
                </a:pPr>
                <a:r>
                  <a:rPr lang="en-GB" dirty="0"/>
                  <a:t>78 – 26 = </a:t>
                </a:r>
                <a:r>
                  <a:rPr lang="en-GB" b="1" dirty="0"/>
                  <a:t>52</a:t>
                </a:r>
              </a:p>
            </p:txBody>
          </p:sp>
        </mc:Choice>
        <mc:Fallback xmlns="">
          <p:sp>
            <p:nvSpPr>
              <p:cNvPr id="3" name="Content Placeholder 2">
                <a:extLst>
                  <a:ext uri="{FF2B5EF4-FFF2-40B4-BE49-F238E27FC236}">
                    <a16:creationId xmlns:a16="http://schemas.microsoft.com/office/drawing/2014/main" id="{2B201DC2-0728-4C4D-885A-C7D28DD7CB8C}"/>
                  </a:ext>
                </a:extLst>
              </p:cNvPr>
              <p:cNvSpPr>
                <a:spLocks noGrp="1" noRot="1" noChangeAspect="1" noMove="1" noResize="1" noEditPoints="1" noAdjustHandles="1" noChangeArrowheads="1" noChangeShapeType="1" noTextEdit="1"/>
              </p:cNvSpPr>
              <p:nvPr>
                <p:ph idx="1"/>
              </p:nvPr>
            </p:nvSpPr>
            <p:spPr>
              <a:xfrm>
                <a:off x="798632" y="2085944"/>
                <a:ext cx="8596668" cy="3880773"/>
              </a:xfrm>
              <a:blipFill>
                <a:blip r:embed="rId2"/>
                <a:stretch>
                  <a:fillRect l="-1418" t="-2669" r="-1064"/>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ED1310FB-205C-44AE-B98E-465E1220805D}"/>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664EB6C-513A-47E8-A709-EFA0D1881FAB}"/>
                  </a:ext>
                </a:extLst>
              </p:cNvPr>
              <p:cNvSpPr txBox="1"/>
              <p:nvPr/>
            </p:nvSpPr>
            <p:spPr>
              <a:xfrm>
                <a:off x="4322525" y="4100975"/>
                <a:ext cx="4513565" cy="1996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597E"/>
                    </a:solidFill>
                    <a:effectLst/>
                    <a:uLnTx/>
                    <a:uFillTx/>
                    <a:latin typeface="Lora"/>
                    <a:ea typeface="+mn-ea"/>
                    <a:cs typeface="+mn-cs"/>
                  </a:rPr>
                  <a:t>78 </a:t>
                </a:r>
                <a14:m>
                  <m:oMath xmlns:m="http://schemas.openxmlformats.org/officeDocument/2006/math">
                    <m:r>
                      <a:rPr kumimoji="0" lang="en-GB" sz="2800" b="0" i="1" u="none" strike="noStrike" kern="1200" cap="none" spc="0" normalizeH="0" baseline="0" noProof="0">
                        <a:ln>
                          <a:noFill/>
                        </a:ln>
                        <a:solidFill>
                          <a:srgbClr val="00597E"/>
                        </a:solidFill>
                        <a:effectLst/>
                        <a:uLnTx/>
                        <a:uFillTx/>
                        <a:latin typeface="Cambria Math" panose="02040503050406030204" pitchFamily="18" charset="0"/>
                        <a:ea typeface="Cambria Math" panose="02040503050406030204" pitchFamily="18" charset="0"/>
                        <a:cs typeface="+mn-cs"/>
                      </a:rPr>
                      <m:t>÷3=26</m:t>
                    </m:r>
                  </m:oMath>
                </a14:m>
                <a:endParaRPr kumimoji="0" lang="en-GB" sz="2800" b="0" i="0" u="none" strike="noStrike" kern="1200" cap="none" spc="0" normalizeH="0" baseline="0" noProof="0" dirty="0">
                  <a:ln>
                    <a:noFill/>
                  </a:ln>
                  <a:solidFill>
                    <a:srgbClr val="00597E"/>
                  </a:solidFill>
                  <a:effectLst/>
                  <a:uLnTx/>
                  <a:uFillTx/>
                  <a:latin typeface="Lora"/>
                  <a:ea typeface="Cambria Math" panose="020405030504060302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597E"/>
                    </a:solidFill>
                    <a:effectLst/>
                    <a:uLnTx/>
                    <a:uFillTx/>
                    <a:latin typeface="Lora"/>
                    <a:ea typeface="Cambria Math" panose="02040503050406030204" pitchFamily="18" charset="0"/>
                    <a:cs typeface="+mn-cs"/>
                  </a:rPr>
                  <a:t>If </a:t>
                </a:r>
                <a14:m>
                  <m:oMath xmlns:m="http://schemas.openxmlformats.org/officeDocument/2006/math">
                    <m:f>
                      <m:fPr>
                        <m:ctrlPr>
                          <a:rPr kumimoji="0" lang="en-GB" sz="2800" b="0" i="1" u="none" strike="noStrike" kern="1200" cap="none" spc="0" normalizeH="0" baseline="0" noProof="0" dirty="0" smtClean="0">
                            <a:ln>
                              <a:noFill/>
                            </a:ln>
                            <a:solidFill>
                              <a:srgbClr val="00597E"/>
                            </a:solidFill>
                            <a:effectLst/>
                            <a:uLnTx/>
                            <a:uFillTx/>
                            <a:latin typeface="Cambria Math" panose="02040503050406030204" pitchFamily="18" charset="0"/>
                            <a:ea typeface="Cambria Math" panose="02040503050406030204" pitchFamily="18" charset="0"/>
                            <a:cs typeface="+mn-cs"/>
                          </a:rPr>
                        </m:ctrlPr>
                      </m:fPr>
                      <m:num>
                        <m:r>
                          <a:rPr kumimoji="0" lang="en-GB" sz="2800" b="0" i="1" u="none" strike="noStrike" kern="1200" cap="none" spc="0" normalizeH="0" baseline="0" noProof="0" dirty="0" smtClean="0">
                            <a:ln>
                              <a:noFill/>
                            </a:ln>
                            <a:solidFill>
                              <a:srgbClr val="00597E"/>
                            </a:solidFill>
                            <a:effectLst/>
                            <a:uLnTx/>
                            <a:uFillTx/>
                            <a:latin typeface="Cambria Math" panose="02040503050406030204" pitchFamily="18" charset="0"/>
                            <a:ea typeface="Cambria Math" panose="02040503050406030204" pitchFamily="18" charset="0"/>
                            <a:cs typeface="+mn-cs"/>
                          </a:rPr>
                          <m:t>1</m:t>
                        </m:r>
                      </m:num>
                      <m:den>
                        <m:r>
                          <a:rPr kumimoji="0" lang="en-GB" sz="2800" b="0" i="1" u="none" strike="noStrike" kern="1200" cap="none" spc="0" normalizeH="0" baseline="0" noProof="0" dirty="0" smtClean="0">
                            <a:ln>
                              <a:noFill/>
                            </a:ln>
                            <a:solidFill>
                              <a:srgbClr val="00597E"/>
                            </a:solidFill>
                            <a:effectLst/>
                            <a:uLnTx/>
                            <a:uFillTx/>
                            <a:latin typeface="Cambria Math" panose="02040503050406030204" pitchFamily="18" charset="0"/>
                            <a:ea typeface="Cambria Math" panose="02040503050406030204" pitchFamily="18" charset="0"/>
                            <a:cs typeface="+mn-cs"/>
                          </a:rPr>
                          <m:t>3</m:t>
                        </m:r>
                      </m:den>
                    </m:f>
                  </m:oMath>
                </a14:m>
                <a:r>
                  <a:rPr kumimoji="0" lang="en-GB" sz="2800" b="0" i="0" u="none" strike="noStrike" kern="1200" cap="none" spc="0" normalizeH="0" baseline="0" noProof="0" dirty="0">
                    <a:ln>
                      <a:noFill/>
                    </a:ln>
                    <a:solidFill>
                      <a:srgbClr val="00597E"/>
                    </a:solidFill>
                    <a:effectLst/>
                    <a:uLnTx/>
                    <a:uFillTx/>
                    <a:latin typeface="Lora"/>
                    <a:ea typeface="Cambria Math" panose="02040503050406030204" pitchFamily="18" charset="0"/>
                    <a:cs typeface="+mn-cs"/>
                  </a:rPr>
                  <a:t> play football, then </a:t>
                </a:r>
                <a14:m>
                  <m:oMath xmlns:m="http://schemas.openxmlformats.org/officeDocument/2006/math">
                    <m:f>
                      <m:fPr>
                        <m:ctrlPr>
                          <a:rPr kumimoji="0" lang="en-GB" sz="2800" b="0" i="1" u="none" strike="noStrike" kern="1200" cap="none" spc="0" normalizeH="0" baseline="0" noProof="0" dirty="0">
                            <a:ln>
                              <a:noFill/>
                            </a:ln>
                            <a:solidFill>
                              <a:srgbClr val="00597E"/>
                            </a:solidFill>
                            <a:effectLst/>
                            <a:uLnTx/>
                            <a:uFillTx/>
                            <a:latin typeface="Cambria Math" panose="02040503050406030204" pitchFamily="18" charset="0"/>
                            <a:ea typeface="Cambria Math" panose="02040503050406030204" pitchFamily="18" charset="0"/>
                            <a:cs typeface="+mn-cs"/>
                          </a:rPr>
                        </m:ctrlPr>
                      </m:fPr>
                      <m:num>
                        <m:r>
                          <a:rPr kumimoji="0" lang="en-GB" sz="2800" b="0" i="1" u="none" strike="noStrike" kern="1200" cap="none" spc="0" normalizeH="0" baseline="0" noProof="0" dirty="0" smtClean="0">
                            <a:ln>
                              <a:noFill/>
                            </a:ln>
                            <a:solidFill>
                              <a:srgbClr val="00597E"/>
                            </a:solidFill>
                            <a:effectLst/>
                            <a:uLnTx/>
                            <a:uFillTx/>
                            <a:latin typeface="Cambria Math" panose="02040503050406030204" pitchFamily="18" charset="0"/>
                            <a:ea typeface="Cambria Math" panose="02040503050406030204" pitchFamily="18" charset="0"/>
                            <a:cs typeface="+mn-cs"/>
                          </a:rPr>
                          <m:t>2</m:t>
                        </m:r>
                      </m:num>
                      <m:den>
                        <m:r>
                          <a:rPr kumimoji="0" lang="en-GB" sz="2800" b="0" i="1" u="none" strike="noStrike" kern="1200" cap="none" spc="0" normalizeH="0" baseline="0" noProof="0" dirty="0">
                            <a:ln>
                              <a:noFill/>
                            </a:ln>
                            <a:solidFill>
                              <a:srgbClr val="00597E"/>
                            </a:solidFill>
                            <a:effectLst/>
                            <a:uLnTx/>
                            <a:uFillTx/>
                            <a:latin typeface="Cambria Math" panose="02040503050406030204" pitchFamily="18" charset="0"/>
                            <a:ea typeface="Cambria Math" panose="02040503050406030204" pitchFamily="18" charset="0"/>
                            <a:cs typeface="+mn-cs"/>
                          </a:rPr>
                          <m:t>3</m:t>
                        </m:r>
                      </m:den>
                    </m:f>
                  </m:oMath>
                </a14:m>
                <a:r>
                  <a:rPr kumimoji="0" lang="en-GB" sz="2800" b="0" i="0" u="none" strike="noStrike" kern="1200" cap="none" spc="0" normalizeH="0" baseline="0" noProof="0" dirty="0">
                    <a:ln>
                      <a:noFill/>
                    </a:ln>
                    <a:solidFill>
                      <a:srgbClr val="00597E"/>
                    </a:solidFill>
                    <a:effectLst/>
                    <a:uLnTx/>
                    <a:uFillTx/>
                    <a:latin typeface="Lora"/>
                    <a:ea typeface="Cambria Math" panose="02040503050406030204" pitchFamily="18" charset="0"/>
                    <a:cs typeface="+mn-cs"/>
                  </a:rPr>
                  <a:t> play basketball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597E"/>
                    </a:solidFill>
                    <a:effectLst/>
                    <a:uLnTx/>
                    <a:uFillTx/>
                    <a:latin typeface="Lora"/>
                    <a:ea typeface="Cambria Math" panose="02040503050406030204" pitchFamily="18" charset="0"/>
                    <a:cs typeface="+mn-cs"/>
                  </a:rPr>
                  <a:t>26 x 2 = </a:t>
                </a:r>
                <a:r>
                  <a:rPr kumimoji="0" lang="en-GB" sz="2800" b="1" i="0" u="none" strike="noStrike" kern="1200" cap="none" spc="0" normalizeH="0" baseline="0" noProof="0" dirty="0">
                    <a:ln>
                      <a:noFill/>
                    </a:ln>
                    <a:solidFill>
                      <a:srgbClr val="00597E"/>
                    </a:solidFill>
                    <a:effectLst/>
                    <a:uLnTx/>
                    <a:uFillTx/>
                    <a:latin typeface="Lora"/>
                    <a:ea typeface="Cambria Math" panose="02040503050406030204" pitchFamily="18" charset="0"/>
                    <a:cs typeface="+mn-cs"/>
                  </a:rPr>
                  <a:t>52</a:t>
                </a:r>
                <a:endParaRPr kumimoji="0" lang="en-GB" sz="2800" b="1" i="0" u="none" strike="noStrike" kern="1200" cap="none" spc="0" normalizeH="0" baseline="0" noProof="0" dirty="0">
                  <a:ln>
                    <a:noFill/>
                  </a:ln>
                  <a:solidFill>
                    <a:srgbClr val="00597E"/>
                  </a:solidFill>
                  <a:effectLst/>
                  <a:uLnTx/>
                  <a:uFillTx/>
                  <a:latin typeface="Lora"/>
                  <a:ea typeface="+mn-ea"/>
                  <a:cs typeface="+mn-cs"/>
                </a:endParaRPr>
              </a:p>
            </p:txBody>
          </p:sp>
        </mc:Choice>
        <mc:Fallback xmlns="">
          <p:sp>
            <p:nvSpPr>
              <p:cNvPr id="6" name="TextBox 5">
                <a:extLst>
                  <a:ext uri="{FF2B5EF4-FFF2-40B4-BE49-F238E27FC236}">
                    <a16:creationId xmlns:a16="http://schemas.microsoft.com/office/drawing/2014/main" id="{F664EB6C-513A-47E8-A709-EFA0D1881FAB}"/>
                  </a:ext>
                </a:extLst>
              </p:cNvPr>
              <p:cNvSpPr txBox="1">
                <a:spLocks noRot="1" noChangeAspect="1" noMove="1" noResize="1" noEditPoints="1" noAdjustHandles="1" noChangeArrowheads="1" noChangeShapeType="1" noTextEdit="1"/>
              </p:cNvSpPr>
              <p:nvPr/>
            </p:nvSpPr>
            <p:spPr>
              <a:xfrm>
                <a:off x="4322525" y="4100975"/>
                <a:ext cx="4513565" cy="1996444"/>
              </a:xfrm>
              <a:prstGeom prst="rect">
                <a:avLst/>
              </a:prstGeom>
              <a:blipFill>
                <a:blip r:embed="rId3"/>
                <a:stretch>
                  <a:fillRect l="-2703" t="-3364" b="-7645"/>
                </a:stretch>
              </a:blipFill>
            </p:spPr>
            <p:txBody>
              <a:bodyPr/>
              <a:lstStyle/>
              <a:p>
                <a:r>
                  <a:rPr lang="en-GB">
                    <a:noFill/>
                  </a:rPr>
                  <a:t> </a:t>
                </a:r>
              </a:p>
            </p:txBody>
          </p:sp>
        </mc:Fallback>
      </mc:AlternateContent>
    </p:spTree>
    <p:extLst>
      <p:ext uri="{BB962C8B-B14F-4D97-AF65-F5344CB8AC3E}">
        <p14:creationId xmlns:p14="http://schemas.microsoft.com/office/powerpoint/2010/main" val="2556399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C4CFC-B560-4B84-AB1C-9F6D3EF38D8E}"/>
              </a:ext>
            </a:extLst>
          </p:cNvPr>
          <p:cNvSpPr>
            <a:spLocks noGrp="1"/>
          </p:cNvSpPr>
          <p:nvPr>
            <p:ph type="title"/>
          </p:nvPr>
        </p:nvSpPr>
        <p:spPr/>
        <p:txBody>
          <a:bodyPr/>
          <a:lstStyle/>
          <a:p>
            <a:r>
              <a:rPr lang="en-GB" dirty="0"/>
              <a:t>Question 3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BF88AA1-D6D1-4326-9468-C8042C97BDEF}"/>
                  </a:ext>
                </a:extLst>
              </p:cNvPr>
              <p:cNvSpPr>
                <a:spLocks noGrp="1"/>
              </p:cNvSpPr>
              <p:nvPr>
                <p:ph idx="1"/>
              </p:nvPr>
            </p:nvSpPr>
            <p:spPr/>
            <p:txBody>
              <a:bodyPr/>
              <a:lstStyle/>
              <a:p>
                <a:r>
                  <a:rPr lang="en-GB" dirty="0"/>
                  <a:t>It is recommended that you drink at least 2000 litres of water per day. Abid drunk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3</m:t>
                        </m:r>
                      </m:num>
                      <m:den>
                        <m:r>
                          <a:rPr lang="en-GB" i="1">
                            <a:latin typeface="Cambria Math" panose="02040503050406030204" pitchFamily="18" charset="0"/>
                          </a:rPr>
                          <m:t>4</m:t>
                        </m:r>
                      </m:den>
                    </m:f>
                  </m:oMath>
                </a14:m>
                <a:r>
                  <a:rPr lang="en-GB" dirty="0"/>
                  <a:t> of that amount while he was at work.</a:t>
                </a:r>
              </a:p>
              <a:p>
                <a:endParaRPr lang="en-GB" dirty="0"/>
              </a:p>
              <a:p>
                <a:r>
                  <a:rPr lang="en-GB" dirty="0"/>
                  <a:t>How much water has he drunk? </a:t>
                </a:r>
              </a:p>
            </p:txBody>
          </p:sp>
        </mc:Choice>
        <mc:Fallback>
          <p:sp>
            <p:nvSpPr>
              <p:cNvPr id="3" name="Content Placeholder 2">
                <a:extLst>
                  <a:ext uri="{FF2B5EF4-FFF2-40B4-BE49-F238E27FC236}">
                    <a16:creationId xmlns:a16="http://schemas.microsoft.com/office/drawing/2014/main" id="{5BF88AA1-D6D1-4326-9468-C8042C97BDEF}"/>
                  </a:ext>
                </a:extLst>
              </p:cNvPr>
              <p:cNvSpPr>
                <a:spLocks noGrp="1" noRot="1" noChangeAspect="1" noMove="1" noResize="1" noEditPoints="1" noAdjustHandles="1" noChangeArrowheads="1" noChangeShapeType="1" noTextEdit="1"/>
              </p:cNvSpPr>
              <p:nvPr>
                <p:ph idx="1"/>
              </p:nvPr>
            </p:nvSpPr>
            <p:spPr>
              <a:blipFill>
                <a:blip r:embed="rId2"/>
                <a:stretch>
                  <a:fillRect l="-851" t="-1570"/>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4C2C0F2B-909F-4C99-B3DD-E2E5B4D931E1}"/>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504013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4C11-69C0-4E6C-B1E6-7E34B673A377}"/>
              </a:ext>
            </a:extLst>
          </p:cNvPr>
          <p:cNvSpPr>
            <a:spLocks noGrp="1"/>
          </p:cNvSpPr>
          <p:nvPr>
            <p:ph type="title"/>
          </p:nvPr>
        </p:nvSpPr>
        <p:spPr/>
        <p:txBody>
          <a:bodyPr/>
          <a:lstStyle/>
          <a:p>
            <a:r>
              <a:rPr lang="en-GB" dirty="0"/>
              <a:t>ANSWER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496A803-C5C4-4FD4-8A10-16C9A5995BB5}"/>
                  </a:ext>
                </a:extLst>
              </p:cNvPr>
              <p:cNvSpPr>
                <a:spLocks noGrp="1"/>
              </p:cNvSpPr>
              <p:nvPr>
                <p:ph idx="1"/>
              </p:nvPr>
            </p:nvSpPr>
            <p:spPr/>
            <p:txBody>
              <a:bodyPr>
                <a:normAutofit fontScale="92500" lnSpcReduction="10000"/>
              </a:bodyPr>
              <a:lstStyle/>
              <a:p>
                <a:r>
                  <a:rPr lang="en-GB" dirty="0"/>
                  <a:t>It is recommended that you drink at least 2000 millilitres of water per day. Abid drunk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4</m:t>
                        </m:r>
                      </m:den>
                    </m:f>
                  </m:oMath>
                </a14:m>
                <a:r>
                  <a:rPr lang="en-GB" dirty="0"/>
                  <a:t> of that amount while he was at work.</a:t>
                </a:r>
              </a:p>
              <a:p>
                <a:endParaRPr lang="en-GB" dirty="0"/>
              </a:p>
              <a:p>
                <a:r>
                  <a:rPr lang="en-GB" dirty="0"/>
                  <a:t>How much water has he drunk? </a:t>
                </a:r>
              </a:p>
              <a:p>
                <a:pPr marL="0" indent="0">
                  <a:buNone/>
                </a:pPr>
                <a:r>
                  <a:rPr lang="en-GB" dirty="0"/>
                  <a:t>2000 </a:t>
                </a:r>
                <a14:m>
                  <m:oMath xmlns:m="http://schemas.openxmlformats.org/officeDocument/2006/math">
                    <m:r>
                      <a:rPr lang="en-GB" i="1">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4=500</m:t>
                    </m:r>
                  </m:oMath>
                </a14:m>
                <a:endParaRPr lang="en-GB" b="0" dirty="0">
                  <a:ea typeface="Cambria Math" panose="02040503050406030204" pitchFamily="18" charset="0"/>
                </a:endParaRPr>
              </a:p>
              <a:p>
                <a:pPr marL="0" indent="0">
                  <a:buNone/>
                </a:pPr>
                <a:r>
                  <a:rPr lang="en-GB" dirty="0"/>
                  <a:t>500 x 3 = 1500</a:t>
                </a:r>
              </a:p>
              <a:p>
                <a:pPr marL="0" indent="0">
                  <a:buNone/>
                </a:pPr>
                <a:r>
                  <a:rPr lang="en-GB" b="1" dirty="0"/>
                  <a:t>1500 litres </a:t>
                </a:r>
              </a:p>
              <a:p>
                <a:endParaRPr lang="en-GB" dirty="0"/>
              </a:p>
            </p:txBody>
          </p:sp>
        </mc:Choice>
        <mc:Fallback>
          <p:sp>
            <p:nvSpPr>
              <p:cNvPr id="3" name="Content Placeholder 2">
                <a:extLst>
                  <a:ext uri="{FF2B5EF4-FFF2-40B4-BE49-F238E27FC236}">
                    <a16:creationId xmlns:a16="http://schemas.microsoft.com/office/drawing/2014/main" id="{0496A803-C5C4-4FD4-8A10-16C9A5995BB5}"/>
                  </a:ext>
                </a:extLst>
              </p:cNvPr>
              <p:cNvSpPr>
                <a:spLocks noGrp="1" noRot="1" noChangeAspect="1" noMove="1" noResize="1" noEditPoints="1" noAdjustHandles="1" noChangeArrowheads="1" noChangeShapeType="1" noTextEdit="1"/>
              </p:cNvSpPr>
              <p:nvPr>
                <p:ph idx="1"/>
              </p:nvPr>
            </p:nvSpPr>
            <p:spPr>
              <a:blipFill>
                <a:blip r:embed="rId2"/>
                <a:stretch>
                  <a:fillRect l="-1277" t="-2355"/>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80015F47-9711-4D80-AF16-CA32BF231A43}"/>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462089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2A6AF2-C327-47F9-80D2-8E8677277D75}"/>
              </a:ext>
            </a:extLst>
          </p:cNvPr>
          <p:cNvSpPr>
            <a:spLocks noGrp="1"/>
          </p:cNvSpPr>
          <p:nvPr>
            <p:ph type="title"/>
          </p:nvPr>
        </p:nvSpPr>
        <p:spPr/>
        <p:txBody>
          <a:bodyPr/>
          <a:lstStyle/>
          <a:p>
            <a:r>
              <a:rPr lang="en-GB" dirty="0"/>
              <a:t>Learning Check </a:t>
            </a:r>
          </a:p>
        </p:txBody>
      </p:sp>
      <p:sp>
        <p:nvSpPr>
          <p:cNvPr id="5" name="Content Placeholder 4">
            <a:extLst>
              <a:ext uri="{FF2B5EF4-FFF2-40B4-BE49-F238E27FC236}">
                <a16:creationId xmlns:a16="http://schemas.microsoft.com/office/drawing/2014/main" id="{B1795BC0-C39E-4068-8D32-49B0F390654B}"/>
              </a:ext>
            </a:extLst>
          </p:cNvPr>
          <p:cNvSpPr>
            <a:spLocks noGrp="1"/>
          </p:cNvSpPr>
          <p:nvPr>
            <p:ph idx="1"/>
          </p:nvPr>
        </p:nvSpPr>
        <p:spPr/>
        <p:txBody>
          <a:bodyPr>
            <a:normAutofit lnSpcReduction="10000"/>
          </a:bodyPr>
          <a:lstStyle/>
          <a:p>
            <a:r>
              <a:rPr lang="en-GB" dirty="0"/>
              <a:t>Can you find fraction parts? </a:t>
            </a:r>
          </a:p>
          <a:p>
            <a:pPr lvl="1"/>
            <a:endParaRPr lang="en-GB" dirty="0"/>
          </a:p>
          <a:p>
            <a:pPr lvl="1"/>
            <a:r>
              <a:rPr lang="en-GB" dirty="0"/>
              <a:t>Can you identify the correct process to use? </a:t>
            </a:r>
          </a:p>
          <a:p>
            <a:pPr marL="457200" lvl="1" indent="0">
              <a:buNone/>
            </a:pPr>
            <a:endParaRPr lang="en-GB" dirty="0"/>
          </a:p>
          <a:p>
            <a:pPr lvl="1"/>
            <a:r>
              <a:rPr lang="en-GB" dirty="0"/>
              <a:t>Can you use multiplication and division skills to find fraction parts?</a:t>
            </a:r>
          </a:p>
          <a:p>
            <a:pPr lvl="1"/>
            <a:endParaRPr lang="en-GB" dirty="0"/>
          </a:p>
          <a:p>
            <a:pPr lvl="1"/>
            <a:r>
              <a:rPr lang="en-GB" dirty="0"/>
              <a:t>Can you complete word problems about fraction parts? </a:t>
            </a:r>
          </a:p>
        </p:txBody>
      </p:sp>
      <p:sp>
        <p:nvSpPr>
          <p:cNvPr id="6" name="Footer Placeholder 5">
            <a:extLst>
              <a:ext uri="{FF2B5EF4-FFF2-40B4-BE49-F238E27FC236}">
                <a16:creationId xmlns:a16="http://schemas.microsoft.com/office/drawing/2014/main" id="{52F389E6-73A6-40F0-ABAD-F8F51F8CDC8A}"/>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330684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2A6AF2-C327-47F9-80D2-8E8677277D75}"/>
              </a:ext>
            </a:extLst>
          </p:cNvPr>
          <p:cNvSpPr>
            <a:spLocks noGrp="1"/>
          </p:cNvSpPr>
          <p:nvPr>
            <p:ph type="title"/>
          </p:nvPr>
        </p:nvSpPr>
        <p:spPr/>
        <p:txBody>
          <a:bodyPr/>
          <a:lstStyle/>
          <a:p>
            <a:r>
              <a:rPr lang="en-GB" dirty="0"/>
              <a:t>Objectives </a:t>
            </a:r>
          </a:p>
        </p:txBody>
      </p:sp>
      <p:sp>
        <p:nvSpPr>
          <p:cNvPr id="5" name="Content Placeholder 4">
            <a:extLst>
              <a:ext uri="{FF2B5EF4-FFF2-40B4-BE49-F238E27FC236}">
                <a16:creationId xmlns:a16="http://schemas.microsoft.com/office/drawing/2014/main" id="{B1795BC0-C39E-4068-8D32-49B0F390654B}"/>
              </a:ext>
            </a:extLst>
          </p:cNvPr>
          <p:cNvSpPr>
            <a:spLocks noGrp="1"/>
          </p:cNvSpPr>
          <p:nvPr>
            <p:ph idx="1"/>
          </p:nvPr>
        </p:nvSpPr>
        <p:spPr/>
        <p:txBody>
          <a:bodyPr/>
          <a:lstStyle/>
          <a:p>
            <a:r>
              <a:rPr lang="en-GB" dirty="0"/>
              <a:t>Define fractions clearly </a:t>
            </a:r>
          </a:p>
          <a:p>
            <a:pPr lvl="1"/>
            <a:endParaRPr lang="en-GB" dirty="0"/>
          </a:p>
          <a:p>
            <a:pPr lvl="1"/>
            <a:r>
              <a:rPr lang="en-GB" dirty="0"/>
              <a:t>To identify the numerator and denominator </a:t>
            </a:r>
          </a:p>
          <a:p>
            <a:pPr marL="457200" lvl="1" indent="0">
              <a:buNone/>
            </a:pPr>
            <a:endParaRPr lang="en-GB" dirty="0"/>
          </a:p>
          <a:p>
            <a:pPr lvl="1"/>
            <a:r>
              <a:rPr lang="en-GB" dirty="0"/>
              <a:t>To explain the concept of a fraction </a:t>
            </a:r>
          </a:p>
        </p:txBody>
      </p:sp>
      <p:sp>
        <p:nvSpPr>
          <p:cNvPr id="6" name="Footer Placeholder 5">
            <a:extLst>
              <a:ext uri="{FF2B5EF4-FFF2-40B4-BE49-F238E27FC236}">
                <a16:creationId xmlns:a16="http://schemas.microsoft.com/office/drawing/2014/main" id="{52F389E6-73A6-40F0-ABAD-F8F51F8CDC8A}"/>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402381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58DD-CAF6-4975-9625-FB663B6625D2}"/>
              </a:ext>
            </a:extLst>
          </p:cNvPr>
          <p:cNvSpPr>
            <a:spLocks noGrp="1"/>
          </p:cNvSpPr>
          <p:nvPr>
            <p:ph type="title"/>
          </p:nvPr>
        </p:nvSpPr>
        <p:spPr/>
        <p:txBody>
          <a:bodyPr/>
          <a:lstStyle/>
          <a:p>
            <a:r>
              <a:rPr lang="en-GB" dirty="0"/>
              <a:t>What is a fraction?</a:t>
            </a:r>
          </a:p>
        </p:txBody>
      </p:sp>
      <p:sp>
        <p:nvSpPr>
          <p:cNvPr id="3" name="Content Placeholder 2">
            <a:extLst>
              <a:ext uri="{FF2B5EF4-FFF2-40B4-BE49-F238E27FC236}">
                <a16:creationId xmlns:a16="http://schemas.microsoft.com/office/drawing/2014/main" id="{8A89423A-C24E-438E-B8C1-FA0E8DB81A13}"/>
              </a:ext>
            </a:extLst>
          </p:cNvPr>
          <p:cNvSpPr>
            <a:spLocks noGrp="1"/>
          </p:cNvSpPr>
          <p:nvPr>
            <p:ph idx="1"/>
          </p:nvPr>
        </p:nvSpPr>
        <p:spPr/>
        <p:txBody>
          <a:bodyPr/>
          <a:lstStyle/>
          <a:p>
            <a:r>
              <a:rPr lang="en-GB" dirty="0"/>
              <a:t>Fractions can be described as parts out of a total or parts out of a whole amount</a:t>
            </a:r>
          </a:p>
          <a:p>
            <a:pPr marL="0" indent="0">
              <a:buNone/>
            </a:pPr>
            <a:endParaRPr lang="en-GB" dirty="0"/>
          </a:p>
        </p:txBody>
      </p:sp>
      <p:sp>
        <p:nvSpPr>
          <p:cNvPr id="4" name="Footer Placeholder 3">
            <a:extLst>
              <a:ext uri="{FF2B5EF4-FFF2-40B4-BE49-F238E27FC236}">
                <a16:creationId xmlns:a16="http://schemas.microsoft.com/office/drawing/2014/main" id="{BC20B10B-35D3-435F-AAC9-9BC8DC458775}"/>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mc:AlternateContent xmlns:mc="http://schemas.openxmlformats.org/markup-compatibility/2006" xmlns:a14="http://schemas.microsoft.com/office/drawing/2010/main">
        <mc:Choice Requires="a14">
          <p:sp>
            <p:nvSpPr>
              <p:cNvPr id="5" name="Shape 87">
                <a:extLst>
                  <a:ext uri="{FF2B5EF4-FFF2-40B4-BE49-F238E27FC236}">
                    <a16:creationId xmlns:a16="http://schemas.microsoft.com/office/drawing/2014/main" id="{86620AD4-F197-4AAB-A6AA-D030AAC113E9}"/>
                  </a:ext>
                </a:extLst>
              </p:cNvPr>
              <p:cNvSpPr txBox="1">
                <a:spLocks/>
              </p:cNvSpPr>
              <p:nvPr/>
            </p:nvSpPr>
            <p:spPr>
              <a:xfrm>
                <a:off x="2424340" y="3377075"/>
                <a:ext cx="7931150" cy="1447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90000"/>
                  </a:lnSpc>
                  <a:spcBef>
                    <a:spcPct val="0"/>
                  </a:spcBef>
                  <a:spcAft>
                    <a:spcPts val="0"/>
                  </a:spcAft>
                  <a:buClrTx/>
                  <a:buSzTx/>
                  <a:buFontTx/>
                  <a:buNone/>
                  <a:tabLst/>
                  <a:defRPr/>
                </a:pPr>
                <a14:m>
                  <m:oMath xmlns:m="http://schemas.openxmlformats.org/officeDocument/2006/math">
                    <m:f>
                      <m:fPr>
                        <m:ctrlPr>
                          <a:rPr kumimoji="0" lang="en-GB" sz="4000" b="1" i="1" u="none" strike="noStrike" kern="1200" cap="none" spc="0" normalizeH="0" baseline="0" noProof="0" smtClean="0">
                            <a:ln>
                              <a:noFill/>
                            </a:ln>
                            <a:solidFill>
                              <a:srgbClr val="00597E"/>
                            </a:solidFill>
                            <a:effectLst/>
                            <a:uLnTx/>
                            <a:uFillTx/>
                            <a:latin typeface="Cambria Math" panose="02040503050406030204" pitchFamily="18" charset="0"/>
                            <a:ea typeface="+mj-ea"/>
                            <a:cs typeface="Arial" charset="0"/>
                            <a:sym typeface="Raleway"/>
                          </a:rPr>
                        </m:ctrlPr>
                      </m:fPr>
                      <m:num>
                        <m:r>
                          <a:rPr kumimoji="0" lang="en-GB" sz="4000" b="1" i="1" u="none" strike="noStrike" kern="1200" cap="none" spc="0" normalizeH="0" baseline="0" noProof="0" smtClean="0">
                            <a:ln>
                              <a:noFill/>
                            </a:ln>
                            <a:solidFill>
                              <a:srgbClr val="00597E"/>
                            </a:solidFill>
                            <a:effectLst/>
                            <a:uLnTx/>
                            <a:uFillTx/>
                            <a:latin typeface="Cambria Math" panose="02040503050406030204" pitchFamily="18" charset="0"/>
                            <a:ea typeface="+mj-ea"/>
                            <a:cs typeface="Arial" charset="0"/>
                            <a:sym typeface="Raleway"/>
                          </a:rPr>
                          <m:t>𝑷𝒂𝒓𝒕𝒔</m:t>
                        </m:r>
                        <m:r>
                          <a:rPr kumimoji="0" lang="en-GB" sz="4000" b="1" i="1" u="none" strike="noStrike" kern="1200" cap="none" spc="0" normalizeH="0" baseline="0" noProof="0" smtClean="0">
                            <a:ln>
                              <a:noFill/>
                            </a:ln>
                            <a:solidFill>
                              <a:srgbClr val="00597E"/>
                            </a:solidFill>
                            <a:effectLst/>
                            <a:uLnTx/>
                            <a:uFillTx/>
                            <a:latin typeface="Cambria Math" panose="02040503050406030204" pitchFamily="18" charset="0"/>
                            <a:ea typeface="+mj-ea"/>
                            <a:cs typeface="Arial" charset="0"/>
                            <a:sym typeface="Raleway"/>
                          </a:rPr>
                          <m:t> </m:t>
                        </m:r>
                      </m:num>
                      <m:den>
                        <m:r>
                          <a:rPr kumimoji="0" lang="en-GB" sz="4000" b="1" i="1" u="none" strike="noStrike" kern="1200" cap="none" spc="0" normalizeH="0" baseline="0" noProof="0" smtClean="0">
                            <a:ln>
                              <a:noFill/>
                            </a:ln>
                            <a:solidFill>
                              <a:srgbClr val="00597E"/>
                            </a:solidFill>
                            <a:effectLst/>
                            <a:uLnTx/>
                            <a:uFillTx/>
                            <a:latin typeface="Cambria Math" panose="02040503050406030204" pitchFamily="18" charset="0"/>
                            <a:ea typeface="+mj-ea"/>
                            <a:cs typeface="Arial" charset="0"/>
                            <a:sym typeface="Raleway"/>
                          </a:rPr>
                          <m:t>𝑻𝒐𝒕𝒂𝒍</m:t>
                        </m:r>
                        <m:r>
                          <a:rPr kumimoji="0" lang="en-GB" sz="4000" b="1" i="1" u="none" strike="noStrike" kern="1200" cap="none" spc="0" normalizeH="0" baseline="0" noProof="0" smtClean="0">
                            <a:ln>
                              <a:noFill/>
                            </a:ln>
                            <a:solidFill>
                              <a:srgbClr val="00597E"/>
                            </a:solidFill>
                            <a:effectLst/>
                            <a:uLnTx/>
                            <a:uFillTx/>
                            <a:latin typeface="Cambria Math" panose="02040503050406030204" pitchFamily="18" charset="0"/>
                            <a:ea typeface="+mj-ea"/>
                            <a:cs typeface="Arial" charset="0"/>
                            <a:sym typeface="Raleway"/>
                          </a:rPr>
                          <m:t> </m:t>
                        </m:r>
                      </m:den>
                    </m:f>
                  </m:oMath>
                </a14:m>
                <a:r>
                  <a:rPr kumimoji="0" lang="en-GB" sz="4000" b="1" i="0" u="none" strike="noStrike" kern="1200" cap="none" spc="0" normalizeH="0" baseline="0" noProof="0" dirty="0">
                    <a:ln>
                      <a:noFill/>
                    </a:ln>
                    <a:solidFill>
                      <a:srgbClr val="00597E"/>
                    </a:solidFill>
                    <a:effectLst/>
                    <a:uLnTx/>
                    <a:uFillTx/>
                    <a:latin typeface="Lora"/>
                    <a:ea typeface="+mj-ea"/>
                    <a:cs typeface="Arial" charset="0"/>
                    <a:sym typeface="Raleway"/>
                  </a:rPr>
                  <a:t> </a:t>
                </a:r>
                <a:r>
                  <a:rPr kumimoji="0" lang="en-GB" sz="4000" b="0" i="0" u="none" strike="noStrike" kern="1200" cap="none" spc="0" normalizeH="0" baseline="0" noProof="0" dirty="0">
                    <a:ln>
                      <a:noFill/>
                    </a:ln>
                    <a:solidFill>
                      <a:srgbClr val="00597E"/>
                    </a:solidFill>
                    <a:effectLst/>
                    <a:uLnTx/>
                    <a:uFillTx/>
                    <a:latin typeface="Lora"/>
                    <a:ea typeface="+mj-ea"/>
                    <a:cs typeface="Arial" charset="0"/>
                    <a:sym typeface="Raleway"/>
                  </a:rPr>
                  <a:t>or</a:t>
                </a:r>
                <a:r>
                  <a:rPr kumimoji="0" lang="en-GB" sz="4000" b="1" i="0" u="none" strike="noStrike" kern="1200" cap="none" spc="0" normalizeH="0" baseline="0" noProof="0" dirty="0">
                    <a:ln>
                      <a:noFill/>
                    </a:ln>
                    <a:solidFill>
                      <a:srgbClr val="00597E"/>
                    </a:solidFill>
                    <a:effectLst/>
                    <a:uLnTx/>
                    <a:uFillTx/>
                    <a:latin typeface="Lora"/>
                    <a:ea typeface="+mj-ea"/>
                    <a:cs typeface="Arial" charset="0"/>
                    <a:sym typeface="Raleway"/>
                  </a:rPr>
                  <a:t> </a:t>
                </a:r>
                <a14:m>
                  <m:oMath xmlns:m="http://schemas.openxmlformats.org/officeDocument/2006/math">
                    <m:f>
                      <m:fPr>
                        <m:ctrlPr>
                          <a:rPr kumimoji="0" lang="en-GB" sz="4000" b="1" i="1" u="none" strike="noStrike" kern="1200" cap="none" spc="0" normalizeH="0" baseline="0" noProof="0">
                            <a:ln>
                              <a:noFill/>
                            </a:ln>
                            <a:solidFill>
                              <a:srgbClr val="00597E"/>
                            </a:solidFill>
                            <a:effectLst/>
                            <a:uLnTx/>
                            <a:uFillTx/>
                            <a:latin typeface="Cambria Math" panose="02040503050406030204" pitchFamily="18" charset="0"/>
                            <a:ea typeface="+mj-ea"/>
                            <a:cs typeface="Arial" charset="0"/>
                            <a:sym typeface="Raleway"/>
                          </a:rPr>
                        </m:ctrlPr>
                      </m:fPr>
                      <m:num>
                        <m:r>
                          <a:rPr kumimoji="0" lang="en-GB" sz="4000" b="1" i="1" u="none" strike="noStrike" kern="1200" cap="none" spc="0" normalizeH="0" baseline="0" noProof="0">
                            <a:ln>
                              <a:noFill/>
                            </a:ln>
                            <a:solidFill>
                              <a:srgbClr val="00597E"/>
                            </a:solidFill>
                            <a:effectLst/>
                            <a:uLnTx/>
                            <a:uFillTx/>
                            <a:latin typeface="Cambria Math" panose="02040503050406030204" pitchFamily="18" charset="0"/>
                            <a:ea typeface="+mj-ea"/>
                            <a:cs typeface="Arial" charset="0"/>
                            <a:sym typeface="Raleway"/>
                          </a:rPr>
                          <m:t>𝑷𝒂𝒓𝒕𝒔</m:t>
                        </m:r>
                        <m:r>
                          <a:rPr kumimoji="0" lang="en-GB" sz="4000" b="1" i="1" u="none" strike="noStrike" kern="1200" cap="none" spc="0" normalizeH="0" baseline="0" noProof="0">
                            <a:ln>
                              <a:noFill/>
                            </a:ln>
                            <a:solidFill>
                              <a:srgbClr val="00597E"/>
                            </a:solidFill>
                            <a:effectLst/>
                            <a:uLnTx/>
                            <a:uFillTx/>
                            <a:latin typeface="Cambria Math" panose="02040503050406030204" pitchFamily="18" charset="0"/>
                            <a:ea typeface="+mj-ea"/>
                            <a:cs typeface="Arial" charset="0"/>
                            <a:sym typeface="Raleway"/>
                          </a:rPr>
                          <m:t> </m:t>
                        </m:r>
                      </m:num>
                      <m:den>
                        <m:r>
                          <a:rPr kumimoji="0" lang="en-GB" sz="4000" b="1" i="1" u="none" strike="noStrike" kern="1200" cap="none" spc="0" normalizeH="0" baseline="0" noProof="0" smtClean="0">
                            <a:ln>
                              <a:noFill/>
                            </a:ln>
                            <a:solidFill>
                              <a:srgbClr val="00597E"/>
                            </a:solidFill>
                            <a:effectLst/>
                            <a:uLnTx/>
                            <a:uFillTx/>
                            <a:latin typeface="Cambria Math" panose="02040503050406030204" pitchFamily="18" charset="0"/>
                            <a:ea typeface="+mj-ea"/>
                            <a:cs typeface="Arial" charset="0"/>
                            <a:sym typeface="Raleway"/>
                          </a:rPr>
                          <m:t>𝑾𝒉𝒐𝒍𝒆</m:t>
                        </m:r>
                        <m:r>
                          <a:rPr kumimoji="0" lang="en-GB" sz="4000" b="1" i="1" u="none" strike="noStrike" kern="1200" cap="none" spc="0" normalizeH="0" baseline="0" noProof="0">
                            <a:ln>
                              <a:noFill/>
                            </a:ln>
                            <a:solidFill>
                              <a:srgbClr val="00597E"/>
                            </a:solidFill>
                            <a:effectLst/>
                            <a:uLnTx/>
                            <a:uFillTx/>
                            <a:latin typeface="Cambria Math" panose="02040503050406030204" pitchFamily="18" charset="0"/>
                            <a:ea typeface="+mj-ea"/>
                            <a:cs typeface="Arial" charset="0"/>
                            <a:sym typeface="Raleway"/>
                          </a:rPr>
                          <m:t> </m:t>
                        </m:r>
                      </m:den>
                    </m:f>
                  </m:oMath>
                </a14:m>
                <a:endParaRPr kumimoji="0" lang="en-GB" sz="4000" b="1" i="0" u="none" strike="noStrike" kern="1200" cap="none" spc="0" normalizeH="0" baseline="0" noProof="0" dirty="0">
                  <a:ln>
                    <a:noFill/>
                  </a:ln>
                  <a:solidFill>
                    <a:srgbClr val="00597E"/>
                  </a:solidFill>
                  <a:effectLst/>
                  <a:uLnTx/>
                  <a:uFillTx/>
                  <a:latin typeface="Lora"/>
                  <a:ea typeface="+mj-ea"/>
                  <a:cs typeface="Arial" charset="0"/>
                  <a:sym typeface="Raleway"/>
                </a:endParaRPr>
              </a:p>
            </p:txBody>
          </p:sp>
        </mc:Choice>
        <mc:Fallback xmlns="">
          <p:sp>
            <p:nvSpPr>
              <p:cNvPr id="5" name="Shape 87">
                <a:extLst>
                  <a:ext uri="{FF2B5EF4-FFF2-40B4-BE49-F238E27FC236}">
                    <a16:creationId xmlns:a16="http://schemas.microsoft.com/office/drawing/2014/main" id="{86620AD4-F197-4AAB-A6AA-D030AAC113E9}"/>
                  </a:ext>
                </a:extLst>
              </p:cNvPr>
              <p:cNvSpPr txBox="1">
                <a:spLocks noRot="1" noChangeAspect="1" noMove="1" noResize="1" noEditPoints="1" noAdjustHandles="1" noChangeArrowheads="1" noChangeShapeType="1" noTextEdit="1"/>
              </p:cNvSpPr>
              <p:nvPr/>
            </p:nvSpPr>
            <p:spPr>
              <a:xfrm>
                <a:off x="2424340" y="3377075"/>
                <a:ext cx="7931150" cy="1447800"/>
              </a:xfrm>
              <a:prstGeom prst="rect">
                <a:avLst/>
              </a:prstGeom>
              <a:blipFill>
                <a:blip r:embed="rId2"/>
                <a:stretch>
                  <a:fillRect t="-2110"/>
                </a:stretch>
              </a:blipFill>
            </p:spPr>
            <p:txBody>
              <a:bodyPr/>
              <a:lstStyle/>
              <a:p>
                <a:r>
                  <a:rPr lang="en-GB">
                    <a:noFill/>
                  </a:rPr>
                  <a:t> </a:t>
                </a:r>
              </a:p>
            </p:txBody>
          </p:sp>
        </mc:Fallback>
      </mc:AlternateContent>
    </p:spTree>
    <p:extLst>
      <p:ext uri="{BB962C8B-B14F-4D97-AF65-F5344CB8AC3E}">
        <p14:creationId xmlns:p14="http://schemas.microsoft.com/office/powerpoint/2010/main" val="84091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F297E-6577-4EE4-9C73-330B65953D9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C42E524-717B-46DF-AA9E-CA2F59CE0546}"/>
              </a:ext>
            </a:extLst>
          </p:cNvPr>
          <p:cNvSpPr>
            <a:spLocks noGrp="1"/>
          </p:cNvSpPr>
          <p:nvPr>
            <p:ph idx="1"/>
          </p:nvPr>
        </p:nvSpPr>
        <p:spPr/>
        <p:txBody>
          <a:bodyPr/>
          <a:lstStyle/>
          <a:p>
            <a:r>
              <a:rPr lang="en-GB" dirty="0"/>
              <a:t>The whole or total amount is always the bottom of the fraction. (Denominator)</a:t>
            </a:r>
          </a:p>
          <a:p>
            <a:endParaRPr lang="en-GB" dirty="0"/>
          </a:p>
          <a:p>
            <a:r>
              <a:rPr lang="en-GB" dirty="0"/>
              <a:t>The part you are interested in is the top of the fraction. (Numerator) </a:t>
            </a:r>
          </a:p>
          <a:p>
            <a:endParaRPr lang="en-GB" dirty="0"/>
          </a:p>
          <a:p>
            <a:r>
              <a:rPr lang="en-GB" dirty="0"/>
              <a:t>The line represents a division.</a:t>
            </a:r>
          </a:p>
          <a:p>
            <a:endParaRPr lang="en-GB" dirty="0"/>
          </a:p>
        </p:txBody>
      </p:sp>
      <p:sp>
        <p:nvSpPr>
          <p:cNvPr id="4" name="Footer Placeholder 3">
            <a:extLst>
              <a:ext uri="{FF2B5EF4-FFF2-40B4-BE49-F238E27FC236}">
                <a16:creationId xmlns:a16="http://schemas.microsoft.com/office/drawing/2014/main" id="{3C2A6AA0-9806-4632-B479-F3A3FC766FA7}"/>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58875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1418-F3CD-45BB-A218-A0A5F09A12F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690045-F4FC-4CF1-9F46-5B9193895C2C}"/>
              </a:ext>
            </a:extLst>
          </p:cNvPr>
          <p:cNvSpPr>
            <a:spLocks noGrp="1"/>
          </p:cNvSpPr>
          <p:nvPr>
            <p:ph idx="1"/>
          </p:nvPr>
        </p:nvSpPr>
        <p:spPr/>
        <p:txBody>
          <a:bodyPr/>
          <a:lstStyle/>
          <a:p>
            <a:endParaRPr lang="en-GB" dirty="0"/>
          </a:p>
        </p:txBody>
      </p:sp>
      <p:sp>
        <p:nvSpPr>
          <p:cNvPr id="4" name="Footer Placeholder 3">
            <a:extLst>
              <a:ext uri="{FF2B5EF4-FFF2-40B4-BE49-F238E27FC236}">
                <a16:creationId xmlns:a16="http://schemas.microsoft.com/office/drawing/2014/main" id="{799B98B6-583A-4708-9F9E-EC3847092EB4}"/>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grpSp>
        <p:nvGrpSpPr>
          <p:cNvPr id="5" name="Group 4">
            <a:extLst>
              <a:ext uri="{FF2B5EF4-FFF2-40B4-BE49-F238E27FC236}">
                <a16:creationId xmlns:a16="http://schemas.microsoft.com/office/drawing/2014/main" id="{E490B50C-5CDD-4684-93EC-DDC4BE887815}"/>
              </a:ext>
            </a:extLst>
          </p:cNvPr>
          <p:cNvGrpSpPr/>
          <p:nvPr/>
        </p:nvGrpSpPr>
        <p:grpSpPr>
          <a:xfrm>
            <a:off x="2470688" y="2160589"/>
            <a:ext cx="5626736" cy="2398839"/>
            <a:chOff x="0" y="-291947"/>
            <a:chExt cx="2323647" cy="2082440"/>
          </a:xfrm>
        </p:grpSpPr>
        <p:sp>
          <p:nvSpPr>
            <p:cNvPr id="6" name="Text Box 11">
              <a:extLst>
                <a:ext uri="{FF2B5EF4-FFF2-40B4-BE49-F238E27FC236}">
                  <a16:creationId xmlns:a16="http://schemas.microsoft.com/office/drawing/2014/main" id="{FB2FA0A9-8D84-4671-B04B-376448079614}"/>
                </a:ext>
              </a:extLst>
            </p:cNvPr>
            <p:cNvSpPr txBox="1">
              <a:spLocks noChangeArrowheads="1"/>
            </p:cNvSpPr>
            <p:nvPr/>
          </p:nvSpPr>
          <p:spPr bwMode="auto">
            <a:xfrm>
              <a:off x="1138237" y="-291947"/>
              <a:ext cx="1155700" cy="2419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3200" b="0" i="0" u="none" strike="noStrike" kern="1200" cap="none" spc="0" normalizeH="0" baseline="0" noProof="0" dirty="0">
                  <a:ln>
                    <a:noFill/>
                  </a:ln>
                  <a:solidFill>
                    <a:srgbClr val="00597E"/>
                  </a:solidFill>
                  <a:effectLst/>
                  <a:uLnTx/>
                  <a:uFillTx/>
                  <a:latin typeface="Lora" panose="00000500000000000000" pitchFamily="2" charset="0"/>
                  <a:ea typeface="Calibri" panose="020F0502020204030204" pitchFamily="34" charset="0"/>
                  <a:cs typeface="Times New Roman" panose="02020603050405020304" pitchFamily="18" charset="0"/>
                </a:rPr>
                <a:t>numerator</a:t>
              </a:r>
            </a:p>
          </p:txBody>
        </p:sp>
        <p:sp>
          <p:nvSpPr>
            <p:cNvPr id="7" name="Text Box 12">
              <a:extLst>
                <a:ext uri="{FF2B5EF4-FFF2-40B4-BE49-F238E27FC236}">
                  <a16:creationId xmlns:a16="http://schemas.microsoft.com/office/drawing/2014/main" id="{D0569A93-9006-4675-B6B4-5142DBC54E17}"/>
                </a:ext>
              </a:extLst>
            </p:cNvPr>
            <p:cNvSpPr txBox="1">
              <a:spLocks noChangeArrowheads="1"/>
            </p:cNvSpPr>
            <p:nvPr/>
          </p:nvSpPr>
          <p:spPr bwMode="auto">
            <a:xfrm>
              <a:off x="1138237" y="1501602"/>
              <a:ext cx="1155700" cy="2419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3200" b="0" i="0" u="none" strike="noStrike" kern="1200" cap="none" spc="0" normalizeH="0" baseline="0" noProof="0" dirty="0">
                  <a:ln>
                    <a:noFill/>
                  </a:ln>
                  <a:solidFill>
                    <a:srgbClr val="00597E"/>
                  </a:solidFill>
                  <a:effectLst/>
                  <a:uLnTx/>
                  <a:uFillTx/>
                  <a:latin typeface="Lora" panose="00000500000000000000" pitchFamily="2" charset="0"/>
                  <a:ea typeface="Calibri" panose="020F0502020204030204" pitchFamily="34" charset="0"/>
                  <a:cs typeface="Times New Roman" panose="02020603050405020304" pitchFamily="18" charset="0"/>
                </a:rPr>
                <a:t>denominator</a:t>
              </a:r>
            </a:p>
          </p:txBody>
        </p:sp>
        <mc:AlternateContent xmlns:mc="http://schemas.openxmlformats.org/markup-compatibility/2006" xmlns:a14="http://schemas.microsoft.com/office/drawing/2010/main">
          <mc:Choice Requires="a14">
            <p:sp>
              <p:nvSpPr>
                <p:cNvPr id="8" name="Text Box 13">
                  <a:extLst>
                    <a:ext uri="{FF2B5EF4-FFF2-40B4-BE49-F238E27FC236}">
                      <a16:creationId xmlns:a16="http://schemas.microsoft.com/office/drawing/2014/main" id="{81DF0807-33F7-440C-9AD3-11B7F80AB4F7}"/>
                    </a:ext>
                  </a:extLst>
                </p:cNvPr>
                <p:cNvSpPr txBox="1"/>
                <p:nvPr/>
              </p:nvSpPr>
              <p:spPr>
                <a:xfrm>
                  <a:off x="0" y="283845"/>
                  <a:ext cx="771525" cy="5762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4000" b="0" i="1" u="none" strike="noStrike" kern="1200" cap="none" spc="0" normalizeH="0" baseline="0" noProof="0">
                                <a:ln>
                                  <a:noFill/>
                                </a:ln>
                                <a:solidFill>
                                  <a:srgbClr val="00597E"/>
                                </a:solidFill>
                                <a:effectLst/>
                                <a:uLnTx/>
                                <a:uFillTx/>
                                <a:latin typeface="Cambria Math" panose="02040503050406030204" pitchFamily="18" charset="0"/>
                                <a:ea typeface="Calibri" panose="020F0502020204030204" pitchFamily="34" charset="0"/>
                                <a:cs typeface="Times New Roman" panose="02020603050405020304" pitchFamily="18" charset="0"/>
                              </a:rPr>
                            </m:ctrlPr>
                          </m:fPr>
                          <m:num>
                            <m:r>
                              <a:rPr kumimoji="0" lang="en-GB" sz="4000" b="0" i="1" u="none" strike="noStrike" kern="1200" cap="none" spc="0" normalizeH="0" baseline="0" noProof="0">
                                <a:ln>
                                  <a:noFill/>
                                </a:ln>
                                <a:solidFill>
                                  <a:srgbClr val="00597E"/>
                                </a:solidFill>
                                <a:effectLst/>
                                <a:uLnTx/>
                                <a:uFillTx/>
                                <a:latin typeface="Cambria Math" panose="02040503050406030204" pitchFamily="18" charset="0"/>
                                <a:ea typeface="Calibri" panose="020F0502020204030204" pitchFamily="34" charset="0"/>
                                <a:cs typeface="Times New Roman" panose="02020603050405020304" pitchFamily="18" charset="0"/>
                              </a:rPr>
                              <m:t>𝑝𝑎𝑟𝑡</m:t>
                            </m:r>
                          </m:num>
                          <m:den>
                            <m:r>
                              <a:rPr kumimoji="0" lang="en-GB" sz="4000" b="0" i="1" u="none" strike="noStrike" kern="1200" cap="none" spc="0" normalizeH="0" baseline="0" noProof="0">
                                <a:ln>
                                  <a:noFill/>
                                </a:ln>
                                <a:solidFill>
                                  <a:srgbClr val="00597E"/>
                                </a:solidFill>
                                <a:effectLst/>
                                <a:uLnTx/>
                                <a:uFillTx/>
                                <a:latin typeface="Cambria Math" panose="02040503050406030204" pitchFamily="18" charset="0"/>
                                <a:ea typeface="Calibri" panose="020F0502020204030204" pitchFamily="34" charset="0"/>
                                <a:cs typeface="Times New Roman" panose="02020603050405020304" pitchFamily="18" charset="0"/>
                              </a:rPr>
                              <m:t>𝑡𝑜𝑡𝑎𝑙</m:t>
                            </m:r>
                            <m:r>
                              <a:rPr kumimoji="0" lang="en-GB" sz="4000" b="0" i="1" u="none" strike="noStrike" kern="1200" cap="none" spc="0" normalizeH="0" baseline="0" noProof="0">
                                <a:ln>
                                  <a:noFill/>
                                </a:ln>
                                <a:solidFill>
                                  <a:srgbClr val="00597E"/>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den>
                        </m:f>
                      </m:oMath>
                    </m:oMathPara>
                  </a14:m>
                  <a:endParaRPr kumimoji="0" lang="en-GB" sz="1200" b="0" i="0" u="none" strike="noStrike" kern="1200" cap="none" spc="0" normalizeH="0" baseline="0" noProof="0" dirty="0">
                    <a:ln>
                      <a:noFill/>
                    </a:ln>
                    <a:solidFill>
                      <a:srgbClr val="00597E"/>
                    </a:solidFill>
                    <a:effectLst/>
                    <a:uLnTx/>
                    <a:uFillTx/>
                    <a:latin typeface="Lora" panose="00000500000000000000" pitchFamily="2" charset="0"/>
                    <a:ea typeface="Calibri" panose="020F0502020204030204" pitchFamily="34" charset="0"/>
                    <a:cs typeface="Times New Roman" panose="02020603050405020304" pitchFamily="18" charset="0"/>
                  </a:endParaRPr>
                </a:p>
              </p:txBody>
            </p:sp>
          </mc:Choice>
          <mc:Fallback xmlns="">
            <p:sp>
              <p:nvSpPr>
                <p:cNvPr id="8" name="Text Box 13">
                  <a:extLst>
                    <a:ext uri="{FF2B5EF4-FFF2-40B4-BE49-F238E27FC236}">
                      <a16:creationId xmlns:a16="http://schemas.microsoft.com/office/drawing/2014/main" id="{81DF0807-33F7-440C-9AD3-11B7F80AB4F7}"/>
                    </a:ext>
                  </a:extLst>
                </p:cNvPr>
                <p:cNvSpPr txBox="1">
                  <a:spLocks noRot="1" noChangeAspect="1" noMove="1" noResize="1" noEditPoints="1" noAdjustHandles="1" noChangeArrowheads="1" noChangeShapeType="1" noTextEdit="1"/>
                </p:cNvSpPr>
                <p:nvPr/>
              </p:nvSpPr>
              <p:spPr>
                <a:xfrm>
                  <a:off x="0" y="283845"/>
                  <a:ext cx="771525" cy="576263"/>
                </a:xfrm>
                <a:prstGeom prst="rect">
                  <a:avLst/>
                </a:prstGeom>
                <a:blipFill>
                  <a:blip r:embed="rId2"/>
                  <a:stretch>
                    <a:fillRect b="-85321"/>
                  </a:stretch>
                </a:blipFill>
                <a:ln w="6350">
                  <a:noFill/>
                </a:ln>
              </p:spPr>
              <p:txBody>
                <a:bodyPr/>
                <a:lstStyle/>
                <a:p>
                  <a:r>
                    <a:rPr lang="en-GB">
                      <a:noFill/>
                    </a:rPr>
                    <a:t> </a:t>
                  </a:r>
                </a:p>
              </p:txBody>
            </p:sp>
          </mc:Fallback>
        </mc:AlternateContent>
        <p:cxnSp>
          <p:nvCxnSpPr>
            <p:cNvPr id="9" name="Straight Connector 8">
              <a:extLst>
                <a:ext uri="{FF2B5EF4-FFF2-40B4-BE49-F238E27FC236}">
                  <a16:creationId xmlns:a16="http://schemas.microsoft.com/office/drawing/2014/main" id="{24708F87-4832-40A9-8B0B-0B9F10A9DAA9}"/>
                </a:ext>
              </a:extLst>
            </p:cNvPr>
            <p:cNvCxnSpPr>
              <a:cxnSpLocks noChangeShapeType="1"/>
            </p:cNvCxnSpPr>
            <p:nvPr/>
          </p:nvCxnSpPr>
          <p:spPr bwMode="auto">
            <a:xfrm flipH="1">
              <a:off x="622501" y="9129"/>
              <a:ext cx="515736" cy="548537"/>
            </a:xfrm>
            <a:prstGeom prst="line">
              <a:avLst/>
            </a:prstGeom>
            <a:ln w="57150">
              <a:headEnd/>
              <a:tailEnd type="triangle" w="med" len="med"/>
            </a:ln>
            <a:extLst>
              <a:ext uri="{909E8E84-426E-40DD-AFC4-6F175D3DCCD1}">
                <a14:hiddenFill xmlns:a14="http://schemas.microsoft.com/office/drawing/2010/main">
                  <a:noFill/>
                </a14:hiddenFill>
              </a:ext>
            </a:extLst>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9F0C85C1-F162-41C6-8A4E-03C4F46A6464}"/>
                </a:ext>
              </a:extLst>
            </p:cNvPr>
            <p:cNvCxnSpPr>
              <a:cxnSpLocks noChangeShapeType="1"/>
            </p:cNvCxnSpPr>
            <p:nvPr/>
          </p:nvCxnSpPr>
          <p:spPr bwMode="auto">
            <a:xfrm flipH="1" flipV="1">
              <a:off x="622501" y="1280403"/>
              <a:ext cx="515736" cy="510090"/>
            </a:xfrm>
            <a:prstGeom prst="line">
              <a:avLst/>
            </a:prstGeom>
            <a:ln w="57150">
              <a:headEnd/>
              <a:tailEnd type="triangle" w="med" len="me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cxnSp>
        <p:sp>
          <p:nvSpPr>
            <p:cNvPr id="11" name="Text Box 16">
              <a:extLst>
                <a:ext uri="{FF2B5EF4-FFF2-40B4-BE49-F238E27FC236}">
                  <a16:creationId xmlns:a16="http://schemas.microsoft.com/office/drawing/2014/main" id="{2FB36BE1-6896-4C58-A032-678E1FB93D7C}"/>
                </a:ext>
              </a:extLst>
            </p:cNvPr>
            <p:cNvSpPr txBox="1">
              <a:spLocks noChangeArrowheads="1"/>
            </p:cNvSpPr>
            <p:nvPr/>
          </p:nvSpPr>
          <p:spPr bwMode="auto">
            <a:xfrm>
              <a:off x="1167947" y="625757"/>
              <a:ext cx="1155700" cy="2419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3200" b="0" i="0" u="none" strike="noStrike" kern="1200" cap="none" spc="0" normalizeH="0" baseline="0" noProof="0" dirty="0">
                  <a:ln>
                    <a:noFill/>
                  </a:ln>
                  <a:solidFill>
                    <a:srgbClr val="00597E"/>
                  </a:solidFill>
                  <a:effectLst/>
                  <a:uLnTx/>
                  <a:uFillTx/>
                  <a:latin typeface="Lora" panose="00000500000000000000" pitchFamily="2" charset="0"/>
                  <a:ea typeface="Calibri" panose="020F0502020204030204" pitchFamily="34" charset="0"/>
                  <a:cs typeface="Times New Roman" panose="02020603050405020304" pitchFamily="18" charset="0"/>
                </a:rPr>
                <a:t>divide </a:t>
              </a:r>
            </a:p>
          </p:txBody>
        </p:sp>
        <p:cxnSp>
          <p:nvCxnSpPr>
            <p:cNvPr id="12" name="Straight Connector 11">
              <a:extLst>
                <a:ext uri="{FF2B5EF4-FFF2-40B4-BE49-F238E27FC236}">
                  <a16:creationId xmlns:a16="http://schemas.microsoft.com/office/drawing/2014/main" id="{3062AF27-309E-4CE4-BD82-644BEC473DBF}"/>
                </a:ext>
              </a:extLst>
            </p:cNvPr>
            <p:cNvCxnSpPr>
              <a:cxnSpLocks noChangeShapeType="1"/>
            </p:cNvCxnSpPr>
            <p:nvPr/>
          </p:nvCxnSpPr>
          <p:spPr bwMode="auto">
            <a:xfrm flipH="1">
              <a:off x="668739" y="925542"/>
              <a:ext cx="469498" cy="0"/>
            </a:xfrm>
            <a:prstGeom prst="line">
              <a:avLst/>
            </a:prstGeom>
            <a:ln w="57150">
              <a:headEnd/>
              <a:tailEnd type="triangle" w="med" len="me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cxnSp>
      </p:grpSp>
    </p:spTree>
    <p:extLst>
      <p:ext uri="{BB962C8B-B14F-4D97-AF65-F5344CB8AC3E}">
        <p14:creationId xmlns:p14="http://schemas.microsoft.com/office/powerpoint/2010/main" val="158654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2A6AF2-C327-47F9-80D2-8E8677277D75}"/>
              </a:ext>
            </a:extLst>
          </p:cNvPr>
          <p:cNvSpPr>
            <a:spLocks noGrp="1"/>
          </p:cNvSpPr>
          <p:nvPr>
            <p:ph type="title"/>
          </p:nvPr>
        </p:nvSpPr>
        <p:spPr/>
        <p:txBody>
          <a:bodyPr/>
          <a:lstStyle/>
          <a:p>
            <a:r>
              <a:rPr lang="en-GB" dirty="0"/>
              <a:t>Learning Check  </a:t>
            </a:r>
          </a:p>
        </p:txBody>
      </p:sp>
      <p:sp>
        <p:nvSpPr>
          <p:cNvPr id="5" name="Content Placeholder 4">
            <a:extLst>
              <a:ext uri="{FF2B5EF4-FFF2-40B4-BE49-F238E27FC236}">
                <a16:creationId xmlns:a16="http://schemas.microsoft.com/office/drawing/2014/main" id="{B1795BC0-C39E-4068-8D32-49B0F390654B}"/>
              </a:ext>
            </a:extLst>
          </p:cNvPr>
          <p:cNvSpPr>
            <a:spLocks noGrp="1"/>
          </p:cNvSpPr>
          <p:nvPr>
            <p:ph idx="1"/>
          </p:nvPr>
        </p:nvSpPr>
        <p:spPr/>
        <p:txBody>
          <a:bodyPr/>
          <a:lstStyle/>
          <a:p>
            <a:r>
              <a:rPr lang="en-GB" dirty="0"/>
              <a:t>Can you define fractions clearly? </a:t>
            </a:r>
          </a:p>
          <a:p>
            <a:pPr lvl="1"/>
            <a:endParaRPr lang="en-GB" dirty="0"/>
          </a:p>
          <a:p>
            <a:pPr lvl="1"/>
            <a:r>
              <a:rPr lang="en-GB" dirty="0"/>
              <a:t>Can you identify the numerator and denominator?</a:t>
            </a:r>
          </a:p>
          <a:p>
            <a:pPr marL="457200" lvl="1" indent="0">
              <a:buNone/>
            </a:pPr>
            <a:endParaRPr lang="en-GB" dirty="0"/>
          </a:p>
          <a:p>
            <a:pPr lvl="1"/>
            <a:r>
              <a:rPr lang="en-GB" dirty="0"/>
              <a:t>Can you explain the concept of a fraction? </a:t>
            </a:r>
          </a:p>
        </p:txBody>
      </p:sp>
      <p:sp>
        <p:nvSpPr>
          <p:cNvPr id="6" name="Footer Placeholder 5">
            <a:extLst>
              <a:ext uri="{FF2B5EF4-FFF2-40B4-BE49-F238E27FC236}">
                <a16:creationId xmlns:a16="http://schemas.microsoft.com/office/drawing/2014/main" id="{52F389E6-73A6-40F0-ABAD-F8F51F8CDC8A}"/>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3084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2A6AF2-C327-47F9-80D2-8E8677277D75}"/>
              </a:ext>
            </a:extLst>
          </p:cNvPr>
          <p:cNvSpPr>
            <a:spLocks noGrp="1"/>
          </p:cNvSpPr>
          <p:nvPr>
            <p:ph type="title"/>
          </p:nvPr>
        </p:nvSpPr>
        <p:spPr/>
        <p:txBody>
          <a:bodyPr/>
          <a:lstStyle/>
          <a:p>
            <a:r>
              <a:rPr lang="en-GB" dirty="0"/>
              <a:t>Objectives </a:t>
            </a:r>
          </a:p>
        </p:txBody>
      </p:sp>
      <p:sp>
        <p:nvSpPr>
          <p:cNvPr id="5" name="Content Placeholder 4">
            <a:extLst>
              <a:ext uri="{FF2B5EF4-FFF2-40B4-BE49-F238E27FC236}">
                <a16:creationId xmlns:a16="http://schemas.microsoft.com/office/drawing/2014/main" id="{B1795BC0-C39E-4068-8D32-49B0F390654B}"/>
              </a:ext>
            </a:extLst>
          </p:cNvPr>
          <p:cNvSpPr>
            <a:spLocks noGrp="1"/>
          </p:cNvSpPr>
          <p:nvPr>
            <p:ph idx="1"/>
          </p:nvPr>
        </p:nvSpPr>
        <p:spPr>
          <a:xfrm>
            <a:off x="601134" y="1812247"/>
            <a:ext cx="8596668" cy="3880773"/>
          </a:xfrm>
        </p:spPr>
        <p:txBody>
          <a:bodyPr/>
          <a:lstStyle/>
          <a:p>
            <a:r>
              <a:rPr lang="en-GB" dirty="0"/>
              <a:t>Find Fraction Parts </a:t>
            </a:r>
          </a:p>
          <a:p>
            <a:pPr lvl="1"/>
            <a:endParaRPr lang="en-GB" dirty="0"/>
          </a:p>
          <a:p>
            <a:pPr lvl="1"/>
            <a:r>
              <a:rPr lang="en-GB" dirty="0"/>
              <a:t>To identify the correct process to use </a:t>
            </a:r>
          </a:p>
          <a:p>
            <a:pPr marL="457200" lvl="1" indent="0">
              <a:buNone/>
            </a:pPr>
            <a:endParaRPr lang="en-GB" dirty="0"/>
          </a:p>
          <a:p>
            <a:pPr lvl="1"/>
            <a:r>
              <a:rPr lang="en-GB" dirty="0"/>
              <a:t>Use multiplication and division skills to find fraction parts</a:t>
            </a:r>
          </a:p>
          <a:p>
            <a:pPr lvl="1"/>
            <a:endParaRPr lang="en-GB" dirty="0"/>
          </a:p>
          <a:p>
            <a:pPr lvl="1"/>
            <a:r>
              <a:rPr lang="en-GB" dirty="0"/>
              <a:t>To complete word problems about fraction parts </a:t>
            </a:r>
          </a:p>
        </p:txBody>
      </p:sp>
      <p:sp>
        <p:nvSpPr>
          <p:cNvPr id="6" name="Footer Placeholder 5">
            <a:extLst>
              <a:ext uri="{FF2B5EF4-FFF2-40B4-BE49-F238E27FC236}">
                <a16:creationId xmlns:a16="http://schemas.microsoft.com/office/drawing/2014/main" id="{52F389E6-73A6-40F0-ABAD-F8F51F8CDC8A}"/>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226881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9F8A1-4116-4D51-B517-273B54A16376}"/>
              </a:ext>
            </a:extLst>
          </p:cNvPr>
          <p:cNvSpPr>
            <a:spLocks noGrp="1"/>
          </p:cNvSpPr>
          <p:nvPr>
            <p:ph type="title"/>
          </p:nvPr>
        </p:nvSpPr>
        <p:spPr/>
        <p:txBody>
          <a:bodyPr/>
          <a:lstStyle/>
          <a:p>
            <a:r>
              <a:rPr lang="en-GB" dirty="0"/>
              <a:t>To find fraction parts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47806EC-7161-4BFF-A7C1-4AC9F6FE1199}"/>
                  </a:ext>
                </a:extLst>
              </p:cNvPr>
              <p:cNvSpPr>
                <a:spLocks noGrp="1"/>
              </p:cNvSpPr>
              <p:nvPr>
                <p:ph idx="1"/>
              </p:nvPr>
            </p:nvSpPr>
            <p:spPr/>
            <p:txBody>
              <a:bodyPr/>
              <a:lstStyle/>
              <a:p>
                <a14:m>
                  <m:oMath xmlns:m="http://schemas.openxmlformats.org/officeDocument/2006/math">
                    <m:r>
                      <a:rPr lang="en-GB" i="1">
                        <a:latin typeface="Cambria Math" panose="02040503050406030204" pitchFamily="18" charset="0"/>
                      </a:rPr>
                      <m:t>÷</m:t>
                    </m:r>
                  </m:oMath>
                </a14:m>
                <a:r>
                  <a:rPr lang="en-GB" dirty="0"/>
                  <a:t> by the bottom of the fraction</a:t>
                </a:r>
              </a:p>
              <a:p>
                <a:endParaRPr lang="en-GB" dirty="0"/>
              </a:p>
              <a:p>
                <a:r>
                  <a:rPr lang="en-GB" dirty="0"/>
                  <a:t>x by the top of the fraction </a:t>
                </a:r>
              </a:p>
              <a:p>
                <a:endParaRPr lang="en-GB" dirty="0"/>
              </a:p>
            </p:txBody>
          </p:sp>
        </mc:Choice>
        <mc:Fallback xmlns="">
          <p:sp>
            <p:nvSpPr>
              <p:cNvPr id="3" name="Content Placeholder 2">
                <a:extLst>
                  <a:ext uri="{FF2B5EF4-FFF2-40B4-BE49-F238E27FC236}">
                    <a16:creationId xmlns:a16="http://schemas.microsoft.com/office/drawing/2014/main" id="{D47806EC-7161-4BFF-A7C1-4AC9F6FE1199}"/>
                  </a:ext>
                </a:extLst>
              </p:cNvPr>
              <p:cNvSpPr>
                <a:spLocks noGrp="1" noRot="1" noChangeAspect="1" noMove="1" noResize="1" noEditPoints="1" noAdjustHandles="1" noChangeArrowheads="1" noChangeShapeType="1" noTextEdit="1"/>
              </p:cNvSpPr>
              <p:nvPr>
                <p:ph idx="1"/>
              </p:nvPr>
            </p:nvSpPr>
            <p:spPr>
              <a:blipFill>
                <a:blip r:embed="rId2"/>
                <a:stretch>
                  <a:fillRect l="-851" t="-1570"/>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id="{641ED3DD-65C3-4505-8D01-89AF996D2915}"/>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597E">
                    <a:tint val="75000"/>
                  </a:srgbClr>
                </a:solidFill>
                <a:effectLst/>
                <a:uLnTx/>
                <a:uFillTx/>
                <a:latin typeface="Lora"/>
                <a:ea typeface="+mn-ea"/>
                <a:cs typeface="+mn-cs"/>
              </a:rPr>
              <a:t>Copyright of LC Education &amp; Training Ltd ©</a:t>
            </a:r>
            <a:endParaRPr kumimoji="0" lang="en-GB" sz="900" b="0" i="0" u="none" strike="noStrike" kern="1200" cap="none" spc="0" normalizeH="0" baseline="0" noProof="0" dirty="0">
              <a:ln>
                <a:noFill/>
              </a:ln>
              <a:solidFill>
                <a:srgbClr val="00597E">
                  <a:tint val="75000"/>
                </a:srgbClr>
              </a:solidFill>
              <a:effectLst/>
              <a:uLnTx/>
              <a:uFillTx/>
              <a:latin typeface="Lora"/>
              <a:ea typeface="+mn-ea"/>
              <a:cs typeface="+mn-cs"/>
            </a:endParaRPr>
          </a:p>
        </p:txBody>
      </p:sp>
    </p:spTree>
    <p:extLst>
      <p:ext uri="{BB962C8B-B14F-4D97-AF65-F5344CB8AC3E}">
        <p14:creationId xmlns:p14="http://schemas.microsoft.com/office/powerpoint/2010/main" val="3552731665"/>
      </p:ext>
    </p:extLst>
  </p:cSld>
  <p:clrMapOvr>
    <a:masterClrMapping/>
  </p:clrMapOvr>
</p:sld>
</file>

<file path=ppt/theme/theme1.xml><?xml version="1.0" encoding="utf-8"?>
<a:theme xmlns:a="http://schemas.openxmlformats.org/drawingml/2006/main" name="Facet">
  <a:themeElements>
    <a:clrScheme name="Custom 48">
      <a:dk1>
        <a:srgbClr val="00597E"/>
      </a:dk1>
      <a:lt1>
        <a:srgbClr val="FFFFFF"/>
      </a:lt1>
      <a:dk2>
        <a:srgbClr val="00597E"/>
      </a:dk2>
      <a:lt2>
        <a:srgbClr val="757575"/>
      </a:lt2>
      <a:accent1>
        <a:srgbClr val="00597E"/>
      </a:accent1>
      <a:accent2>
        <a:srgbClr val="03C1C5"/>
      </a:accent2>
      <a:accent3>
        <a:srgbClr val="03C1C5"/>
      </a:accent3>
      <a:accent4>
        <a:srgbClr val="03C1C5"/>
      </a:accent4>
      <a:accent5>
        <a:srgbClr val="03C1C5"/>
      </a:accent5>
      <a:accent6>
        <a:srgbClr val="03C1C5"/>
      </a:accent6>
      <a:hlink>
        <a:srgbClr val="0277BD"/>
      </a:hlink>
      <a:folHlink>
        <a:srgbClr val="0277BD"/>
      </a:folHlink>
    </a:clrScheme>
    <a:fontScheme name="Custom 1">
      <a:majorFont>
        <a:latin typeface="Lora"/>
        <a:ea typeface=""/>
        <a:cs typeface=""/>
      </a:majorFont>
      <a:minorFont>
        <a:latin typeface="Lora"/>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901</Words>
  <Application>Microsoft Office PowerPoint</Application>
  <PresentationFormat>Widescreen</PresentationFormat>
  <Paragraphs>158</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Cambria Math</vt:lpstr>
      <vt:lpstr>Lora</vt:lpstr>
      <vt:lpstr>Raleway</vt:lpstr>
      <vt:lpstr>Wingdings</vt:lpstr>
      <vt:lpstr>Wingdings 3</vt:lpstr>
      <vt:lpstr>Facet</vt:lpstr>
      <vt:lpstr>Working with Fractions</vt:lpstr>
      <vt:lpstr>PowerPoint Presentation</vt:lpstr>
      <vt:lpstr>Objectives </vt:lpstr>
      <vt:lpstr>What is a fraction?</vt:lpstr>
      <vt:lpstr>PowerPoint Presentation</vt:lpstr>
      <vt:lpstr>PowerPoint Presentation</vt:lpstr>
      <vt:lpstr>Learning Check  </vt:lpstr>
      <vt:lpstr>Objectives </vt:lpstr>
      <vt:lpstr>To find fraction parts </vt:lpstr>
      <vt:lpstr>Examples </vt:lpstr>
      <vt:lpstr>Can you find  1/5 of 85.25? </vt:lpstr>
      <vt:lpstr>Can you find 2/3 " of 45"? </vt:lpstr>
      <vt:lpstr>What would happen…</vt:lpstr>
      <vt:lpstr>PowerPoint Presentation</vt:lpstr>
      <vt:lpstr>Try it Out </vt:lpstr>
      <vt:lpstr>Top Tip</vt:lpstr>
      <vt:lpstr>Try it Out</vt:lpstr>
      <vt:lpstr>Question 1</vt:lpstr>
      <vt:lpstr>ANSWER</vt:lpstr>
      <vt:lpstr>Question 2 </vt:lpstr>
      <vt:lpstr>ANSWER</vt:lpstr>
      <vt:lpstr>Question 3 </vt:lpstr>
      <vt:lpstr>ANSWER </vt:lpstr>
      <vt:lpstr>Learning Check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Fractions</dc:title>
  <dc:creator>Lyn Calver</dc:creator>
  <cp:lastModifiedBy>Lyn Calver</cp:lastModifiedBy>
  <cp:revision>1</cp:revision>
  <dcterms:created xsi:type="dcterms:W3CDTF">2020-02-03T10:21:47Z</dcterms:created>
  <dcterms:modified xsi:type="dcterms:W3CDTF">2020-02-03T10:22:13Z</dcterms:modified>
</cp:coreProperties>
</file>