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705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91" r:id="rId7"/>
    <p:sldId id="292" r:id="rId8"/>
    <p:sldId id="293" r:id="rId9"/>
    <p:sldId id="295" r:id="rId10"/>
    <p:sldId id="296" r:id="rId11"/>
    <p:sldId id="266" r:id="rId12"/>
  </p:sldIdLst>
  <p:sldSz cx="9144000" cy="5143500" type="screen16x9"/>
  <p:notesSz cx="6858000" cy="9144000"/>
  <p:embeddedFontLst>
    <p:embeddedFont>
      <p:font typeface="Lato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aleway" panose="020B0604020202020204" charset="0"/>
      <p:regular r:id="rId22"/>
      <p:bold r:id="rId23"/>
      <p:italic r:id="rId24"/>
      <p:boldItalic r:id="rId25"/>
    </p:embeddedFont>
    <p:embeddedFont>
      <p:font typeface="Cambria Math" panose="02040503050406030204" pitchFamily="18" charset="0"/>
      <p:regular r:id="rId26"/>
    </p:embeddedFont>
    <p:embeddedFont>
      <p:font typeface="Calibri Light" panose="020F0302020204030204" pitchFamily="34" charset="0"/>
      <p:regular r:id="rId27"/>
      <p:italic r:id="rId2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70" d="100"/>
          <a:sy n="70" d="100"/>
        </p:scale>
        <p:origin x="691" y="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hape 70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7650" name="Shape 7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hape 134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79874" name="Shape 13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76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9698" name="Shape 7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84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1746" name="Shape 8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90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3794" name="Shape 9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84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1746" name="Shape 8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897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hape 84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1746" name="Shape 85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509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90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3794" name="Shape 9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386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90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3794" name="Shape 9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191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90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3794" name="Shape 9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08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tx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10"/>
          <p:cNvCxnSpPr>
            <a:cxnSpLocks noChangeShapeType="1"/>
          </p:cNvCxnSpPr>
          <p:nvPr/>
        </p:nvCxnSpPr>
        <p:spPr bwMode="auto">
          <a:xfrm>
            <a:off x="2478088" y="415925"/>
            <a:ext cx="6243637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5" name="Shape 11"/>
          <p:cNvCxnSpPr>
            <a:cxnSpLocks noChangeShapeType="1"/>
          </p:cNvCxnSpPr>
          <p:nvPr/>
        </p:nvCxnSpPr>
        <p:spPr bwMode="auto">
          <a:xfrm>
            <a:off x="2478088" y="4740275"/>
            <a:ext cx="6243637" cy="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1999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2390266" y="3238450"/>
            <a:ext cx="6331500" cy="1241699"/>
          </a:xfrm>
          <a:prstGeom prst="rect">
            <a:avLst/>
          </a:prstGeom>
        </p:spPr>
        <p:txBody>
          <a:bodyPr anchor="b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14"/>
          <p:cNvSpPr txBox="1">
            <a:spLocks noGrp="1"/>
          </p:cNvSpPr>
          <p:nvPr>
            <p:ph type="sldNum" idx="10"/>
          </p:nvPr>
        </p:nvSpPr>
        <p:spPr bwMode="auto">
          <a:xfrm>
            <a:off x="6378575" y="4797898"/>
            <a:ext cx="276542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Lato" charset="0"/>
                <a:sym typeface="Lato" charset="0"/>
              </a:defRPr>
            </a:lvl1pPr>
          </a:lstStyle>
          <a:p>
            <a:pPr>
              <a:defRPr/>
            </a:pPr>
            <a:r>
              <a:rPr lang="en-US" dirty="0"/>
              <a:t>Copyright of LC Education &amp; Training Ltd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FC06-2001-49DC-BEF2-2316A2BED5EB}" type="datetimeFigureOut">
              <a:rPr lang="en-US" smtClean="0"/>
              <a:t>04-Nov-16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C54B-D1CA-42A4-AF6D-A9993790F2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hape 14"/>
          <p:cNvSpPr txBox="1">
            <a:spLocks/>
          </p:cNvSpPr>
          <p:nvPr userDrawn="1"/>
        </p:nvSpPr>
        <p:spPr bwMode="auto">
          <a:xfrm>
            <a:off x="6378575" y="4797898"/>
            <a:ext cx="276542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FFFFFF"/>
                </a:solidFill>
                <a:latin typeface="Lato" charset="0"/>
                <a:ea typeface="+mn-ea"/>
                <a:cs typeface="Arial" charset="0"/>
                <a:sym typeface="Lato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r>
              <a:rPr lang="en-US"/>
              <a:t>Copyright of LC Education &amp; Training Ltd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85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FC06-2001-49DC-BEF2-2316A2BED5EB}" type="datetimeFigureOut">
              <a:rPr lang="en-US" smtClean="0"/>
              <a:t>04-Nov-16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C54B-D1CA-42A4-AF6D-A9993790F2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hape 14"/>
          <p:cNvSpPr txBox="1">
            <a:spLocks/>
          </p:cNvSpPr>
          <p:nvPr userDrawn="1"/>
        </p:nvSpPr>
        <p:spPr bwMode="auto">
          <a:xfrm>
            <a:off x="6378575" y="4797898"/>
            <a:ext cx="276542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FFFFFF"/>
                </a:solidFill>
                <a:latin typeface="Lato" charset="0"/>
                <a:ea typeface="+mn-ea"/>
                <a:cs typeface="Arial" charset="0"/>
                <a:sym typeface="Lato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r>
              <a:rPr lang="en-US"/>
              <a:t>Copyright of LC Education &amp; Training Ltd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974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FC06-2001-49DC-BEF2-2316A2BED5EB}" type="datetimeFigureOut">
              <a:rPr lang="en-US" smtClean="0"/>
              <a:t>04-Nov-16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C54B-D1CA-42A4-AF6D-A9993790F2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hape 14"/>
          <p:cNvSpPr txBox="1">
            <a:spLocks/>
          </p:cNvSpPr>
          <p:nvPr userDrawn="1"/>
        </p:nvSpPr>
        <p:spPr bwMode="auto">
          <a:xfrm>
            <a:off x="6378575" y="4797898"/>
            <a:ext cx="276542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FFFFFF"/>
                </a:solidFill>
                <a:latin typeface="Lato" charset="0"/>
                <a:ea typeface="+mn-ea"/>
                <a:cs typeface="Arial" charset="0"/>
                <a:sym typeface="Lato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r>
              <a:rPr lang="en-US"/>
              <a:t>Copyright of LC Education &amp; Training Ltd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333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FC06-2001-49DC-BEF2-2316A2BED5EB}" type="datetimeFigureOut">
              <a:rPr lang="en-US" smtClean="0"/>
              <a:t>04-Nov-16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C54B-D1CA-42A4-AF6D-A9993790F2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hape 14"/>
          <p:cNvSpPr txBox="1">
            <a:spLocks/>
          </p:cNvSpPr>
          <p:nvPr userDrawn="1"/>
        </p:nvSpPr>
        <p:spPr bwMode="auto">
          <a:xfrm>
            <a:off x="6378575" y="4797898"/>
            <a:ext cx="276542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FFFFFF"/>
                </a:solidFill>
                <a:latin typeface="Lato" charset="0"/>
                <a:ea typeface="+mn-ea"/>
                <a:cs typeface="Arial" charset="0"/>
                <a:sym typeface="Lato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r>
              <a:rPr lang="en-US"/>
              <a:t>Copyright of LC Education &amp; Training Ltd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37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FC06-2001-49DC-BEF2-2316A2BED5EB}" type="datetimeFigureOut">
              <a:rPr lang="en-US" smtClean="0"/>
              <a:t>04-Nov-16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C54B-D1CA-42A4-AF6D-A9993790F21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hape 14"/>
          <p:cNvSpPr txBox="1">
            <a:spLocks/>
          </p:cNvSpPr>
          <p:nvPr userDrawn="1"/>
        </p:nvSpPr>
        <p:spPr bwMode="auto">
          <a:xfrm>
            <a:off x="6378575" y="4797898"/>
            <a:ext cx="276542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FFFFFF"/>
                </a:solidFill>
                <a:latin typeface="Lato" charset="0"/>
                <a:ea typeface="+mn-ea"/>
                <a:cs typeface="Arial" charset="0"/>
                <a:sym typeface="Lato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r>
              <a:rPr lang="en-US"/>
              <a:t>Copyright of LC Education &amp; Training Ltd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206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FC06-2001-49DC-BEF2-2316A2BED5EB}" type="datetimeFigureOut">
              <a:rPr lang="en-US" smtClean="0"/>
              <a:t>04-Nov-16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C54B-D1CA-42A4-AF6D-A9993790F21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Shape 14"/>
          <p:cNvSpPr txBox="1">
            <a:spLocks/>
          </p:cNvSpPr>
          <p:nvPr userDrawn="1"/>
        </p:nvSpPr>
        <p:spPr bwMode="auto">
          <a:xfrm>
            <a:off x="6378575" y="4797898"/>
            <a:ext cx="276542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FFFFFF"/>
                </a:solidFill>
                <a:latin typeface="Lato" charset="0"/>
                <a:ea typeface="+mn-ea"/>
                <a:cs typeface="Arial" charset="0"/>
                <a:sym typeface="Lato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r>
              <a:rPr lang="en-US"/>
              <a:t>Copyright of LC Education &amp; Training Ltd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846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FC06-2001-49DC-BEF2-2316A2BED5EB}" type="datetimeFigureOut">
              <a:rPr lang="en-US" smtClean="0"/>
              <a:t>04-Nov-16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C54B-D1CA-42A4-AF6D-A9993790F2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hape 14"/>
          <p:cNvSpPr txBox="1">
            <a:spLocks/>
          </p:cNvSpPr>
          <p:nvPr userDrawn="1"/>
        </p:nvSpPr>
        <p:spPr bwMode="auto">
          <a:xfrm>
            <a:off x="6378575" y="4797898"/>
            <a:ext cx="276542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FFFFFF"/>
                </a:solidFill>
                <a:latin typeface="Lato" charset="0"/>
                <a:ea typeface="+mn-ea"/>
                <a:cs typeface="Arial" charset="0"/>
                <a:sym typeface="Lato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r>
              <a:rPr lang="en-US"/>
              <a:t>Copyright of LC Education &amp; Training Ltd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09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FC06-2001-49DC-BEF2-2316A2BED5EB}" type="datetimeFigureOut">
              <a:rPr lang="en-US" smtClean="0"/>
              <a:t>04-Nov-16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C54B-D1CA-42A4-AF6D-A9993790F2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hape 14"/>
          <p:cNvSpPr txBox="1">
            <a:spLocks/>
          </p:cNvSpPr>
          <p:nvPr userDrawn="1"/>
        </p:nvSpPr>
        <p:spPr bwMode="auto">
          <a:xfrm>
            <a:off x="6378575" y="4797898"/>
            <a:ext cx="276542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FFFFFF"/>
                </a:solidFill>
                <a:latin typeface="Lato" charset="0"/>
                <a:ea typeface="+mn-ea"/>
                <a:cs typeface="Arial" charset="0"/>
                <a:sym typeface="Lato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r>
              <a:rPr lang="en-US"/>
              <a:t>Copyright of LC Education &amp; Training Ltd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69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FC06-2001-49DC-BEF2-2316A2BED5EB}" type="datetimeFigureOut">
              <a:rPr lang="en-US" smtClean="0"/>
              <a:t>04-Nov-16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C54B-D1CA-42A4-AF6D-A9993790F2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hape 14"/>
          <p:cNvSpPr txBox="1">
            <a:spLocks/>
          </p:cNvSpPr>
          <p:nvPr userDrawn="1"/>
        </p:nvSpPr>
        <p:spPr bwMode="auto">
          <a:xfrm>
            <a:off x="6378575" y="4797898"/>
            <a:ext cx="276542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FFFFFF"/>
                </a:solidFill>
                <a:latin typeface="Lato" charset="0"/>
                <a:ea typeface="+mn-ea"/>
                <a:cs typeface="Arial" charset="0"/>
                <a:sym typeface="Lato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r>
              <a:rPr lang="en-US"/>
              <a:t>Copyright of LC Education &amp; Training Ltd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093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FC06-2001-49DC-BEF2-2316A2BED5EB}" type="datetimeFigureOut">
              <a:rPr lang="en-US" smtClean="0"/>
              <a:t>04-Nov-16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C54B-D1CA-42A4-AF6D-A9993790F2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hape 14"/>
          <p:cNvSpPr txBox="1">
            <a:spLocks/>
          </p:cNvSpPr>
          <p:nvPr userDrawn="1"/>
        </p:nvSpPr>
        <p:spPr bwMode="auto">
          <a:xfrm>
            <a:off x="6378575" y="4797898"/>
            <a:ext cx="276542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FFFFFF"/>
                </a:solidFill>
                <a:latin typeface="Lato" charset="0"/>
                <a:ea typeface="+mn-ea"/>
                <a:cs typeface="Arial" charset="0"/>
                <a:sym typeface="Lato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r>
              <a:rPr lang="en-US"/>
              <a:t>Copyright of LC Education &amp; Training Ltd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227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22"/>
          <p:cNvCxnSpPr>
            <a:cxnSpLocks noChangeShapeType="1"/>
          </p:cNvCxnSpPr>
          <p:nvPr/>
        </p:nvCxnSpPr>
        <p:spPr bwMode="auto">
          <a:xfrm>
            <a:off x="2478088" y="415925"/>
            <a:ext cx="6243637" cy="0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5" name="Shape 23"/>
          <p:cNvCxnSpPr>
            <a:cxnSpLocks noChangeShapeType="1"/>
          </p:cNvCxnSpPr>
          <p:nvPr/>
        </p:nvCxnSpPr>
        <p:spPr bwMode="auto">
          <a:xfrm>
            <a:off x="2478088" y="4740275"/>
            <a:ext cx="6243637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" name="Shape 24"/>
          <p:cNvCxnSpPr>
            <a:cxnSpLocks noChangeShapeType="1"/>
          </p:cNvCxnSpPr>
          <p:nvPr/>
        </p:nvCxnSpPr>
        <p:spPr bwMode="auto">
          <a:xfrm>
            <a:off x="425450" y="415925"/>
            <a:ext cx="182563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410112" y="1595775"/>
            <a:ext cx="6321599" cy="30024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27"/>
          <p:cNvSpPr txBox="1">
            <a:spLocks noGrp="1"/>
          </p:cNvSpPr>
          <p:nvPr>
            <p:ph type="sldNum" idx="10"/>
          </p:nvPr>
        </p:nvSpPr>
        <p:spPr bwMode="auto">
          <a:xfrm>
            <a:off x="6610350" y="4689475"/>
            <a:ext cx="2436813" cy="3921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Copyright of LC Education &amp; Training Ltd</a:t>
            </a:r>
          </a:p>
          <a:p>
            <a:pPr>
              <a:defRPr/>
            </a:pPr>
            <a:endParaRPr lang="en-GB"/>
          </a:p>
        </p:txBody>
      </p:sp>
      <p:sp>
        <p:nvSpPr>
          <p:cNvPr id="8" name="Shape 28"/>
          <p:cNvSpPr txBox="1">
            <a:spLocks noGrp="1"/>
          </p:cNvSpPr>
          <p:nvPr>
            <p:ph type="sldNum" idx="11"/>
          </p:nvPr>
        </p:nvSpPr>
        <p:spPr bwMode="auto">
          <a:xfrm>
            <a:off x="6477000" y="4806950"/>
            <a:ext cx="261302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ato" charset="0"/>
                <a:sym typeface="Lato" charset="0"/>
              </a:defRPr>
            </a:lvl1pPr>
          </a:lstStyle>
          <a:p>
            <a:pPr>
              <a:defRPr/>
            </a:pPr>
            <a:r>
              <a:rPr lang="en-US"/>
              <a:t>Copyright of LC Education &amp; Training Ltd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FC06-2001-49DC-BEF2-2316A2BED5EB}" type="datetimeFigureOut">
              <a:rPr lang="en-US" smtClean="0"/>
              <a:t>04-Nov-16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DC54B-D1CA-42A4-AF6D-A9993790F2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hape 14"/>
          <p:cNvSpPr txBox="1">
            <a:spLocks/>
          </p:cNvSpPr>
          <p:nvPr userDrawn="1"/>
        </p:nvSpPr>
        <p:spPr bwMode="auto">
          <a:xfrm>
            <a:off x="6378575" y="4797898"/>
            <a:ext cx="276542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FFFFFF"/>
                </a:solidFill>
                <a:latin typeface="Lato" charset="0"/>
                <a:ea typeface="+mn-ea"/>
                <a:cs typeface="Arial" charset="0"/>
                <a:sym typeface="Lato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r>
              <a:rPr lang="en-US"/>
              <a:t>Copyright of LC Education &amp; Training Ltd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67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ColTx">
  <p:cSld name="Title and two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hape 30"/>
          <p:cNvCxnSpPr>
            <a:cxnSpLocks noChangeShapeType="1"/>
          </p:cNvCxnSpPr>
          <p:nvPr/>
        </p:nvCxnSpPr>
        <p:spPr bwMode="auto">
          <a:xfrm>
            <a:off x="2478088" y="415925"/>
            <a:ext cx="6243637" cy="0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6" name="Shape 31"/>
          <p:cNvCxnSpPr>
            <a:cxnSpLocks noChangeShapeType="1"/>
          </p:cNvCxnSpPr>
          <p:nvPr/>
        </p:nvCxnSpPr>
        <p:spPr bwMode="auto">
          <a:xfrm>
            <a:off x="2478088" y="4740275"/>
            <a:ext cx="6243637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7" name="Shape 32"/>
          <p:cNvCxnSpPr>
            <a:cxnSpLocks noChangeShapeType="1"/>
          </p:cNvCxnSpPr>
          <p:nvPr/>
        </p:nvCxnSpPr>
        <p:spPr bwMode="auto">
          <a:xfrm>
            <a:off x="425450" y="415925"/>
            <a:ext cx="182563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" name="Shape 36"/>
          <p:cNvSpPr txBox="1">
            <a:spLocks noGrp="1"/>
          </p:cNvSpPr>
          <p:nvPr>
            <p:ph type="sldNum" idx="10"/>
          </p:nvPr>
        </p:nvSpPr>
        <p:spPr bwMode="auto">
          <a:xfrm>
            <a:off x="6610350" y="4689475"/>
            <a:ext cx="2436813" cy="3921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943061F-248A-41F2-8ECD-AF6430CD2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hape 14"/>
          <p:cNvSpPr txBox="1">
            <a:spLocks/>
          </p:cNvSpPr>
          <p:nvPr userDrawn="1"/>
        </p:nvSpPr>
        <p:spPr bwMode="auto">
          <a:xfrm>
            <a:off x="6378575" y="4797898"/>
            <a:ext cx="276542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FFFFFF"/>
                </a:solidFill>
                <a:latin typeface="Lato" charset="0"/>
                <a:ea typeface="+mn-ea"/>
                <a:cs typeface="Arial" charset="0"/>
                <a:sym typeface="Lato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r>
              <a:rPr lang="en-US"/>
              <a:t>Copyright of LC Education &amp; Training Ltd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599" cy="6396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9"/>
          <p:cNvSpPr txBox="1">
            <a:spLocks noGrp="1"/>
          </p:cNvSpPr>
          <p:nvPr>
            <p:ph type="sldNum" idx="10"/>
          </p:nvPr>
        </p:nvSpPr>
        <p:spPr bwMode="auto">
          <a:xfrm>
            <a:off x="6610350" y="4689475"/>
            <a:ext cx="2436813" cy="3921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5CFFFAB-3EE8-4F6B-A27F-1A16889DA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Shape 14"/>
          <p:cNvSpPr txBox="1">
            <a:spLocks/>
          </p:cNvSpPr>
          <p:nvPr userDrawn="1"/>
        </p:nvSpPr>
        <p:spPr bwMode="auto">
          <a:xfrm>
            <a:off x="6378575" y="4797898"/>
            <a:ext cx="276542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FFFFFF"/>
                </a:solidFill>
                <a:latin typeface="Lato" charset="0"/>
                <a:ea typeface="+mn-ea"/>
                <a:cs typeface="Arial" charset="0"/>
                <a:sym typeface="Lato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r>
              <a:rPr lang="en-US"/>
              <a:t>Copyright of LC Education &amp; Training Ltd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One column 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41"/>
          <p:cNvCxnSpPr>
            <a:cxnSpLocks noChangeShapeType="1"/>
          </p:cNvCxnSpPr>
          <p:nvPr/>
        </p:nvCxnSpPr>
        <p:spPr bwMode="auto">
          <a:xfrm>
            <a:off x="425450" y="415925"/>
            <a:ext cx="182563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7999" cy="755699"/>
          </a:xfrm>
          <a:prstGeom prst="rect">
            <a:avLst/>
          </a:prstGeom>
        </p:spPr>
        <p:txBody>
          <a:bodyPr anchor="b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19500" y="1846803"/>
            <a:ext cx="2807999" cy="2806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5" name="Shape 44"/>
          <p:cNvSpPr txBox="1">
            <a:spLocks noGrp="1"/>
          </p:cNvSpPr>
          <p:nvPr>
            <p:ph type="sldNum" idx="10"/>
          </p:nvPr>
        </p:nvSpPr>
        <p:spPr bwMode="auto">
          <a:xfrm>
            <a:off x="6610350" y="4689475"/>
            <a:ext cx="2436813" cy="3921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383679D-A28E-4155-AAC3-5DF42E800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Shape 14"/>
          <p:cNvSpPr txBox="1">
            <a:spLocks/>
          </p:cNvSpPr>
          <p:nvPr userDrawn="1"/>
        </p:nvSpPr>
        <p:spPr bwMode="auto">
          <a:xfrm>
            <a:off x="6378575" y="4797898"/>
            <a:ext cx="276542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FFFFFF"/>
                </a:solidFill>
                <a:latin typeface="Lato" charset="0"/>
                <a:ea typeface="+mn-ea"/>
                <a:cs typeface="Arial" charset="0"/>
                <a:sym typeface="Lato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r>
              <a:rPr lang="en-US"/>
              <a:t>Copyright of LC Education &amp; Training Ltd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rgbClr val="353535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283103" y="712140"/>
            <a:ext cx="6244199" cy="3835499"/>
          </a:xfrm>
          <a:prstGeom prst="rect">
            <a:avLst/>
          </a:prstGeom>
        </p:spPr>
        <p:txBody>
          <a:bodyPr anchor="ctr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" name="Shape 47"/>
          <p:cNvSpPr txBox="1">
            <a:spLocks noGrp="1"/>
          </p:cNvSpPr>
          <p:nvPr>
            <p:ph type="sldNum" idx="10"/>
          </p:nvPr>
        </p:nvSpPr>
        <p:spPr bwMode="auto">
          <a:xfrm>
            <a:off x="6400800" y="4689475"/>
            <a:ext cx="2646363" cy="3921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hape 48"/>
          <p:cNvSpPr txBox="1">
            <a:spLocks noGrp="1"/>
          </p:cNvSpPr>
          <p:nvPr>
            <p:ph type="sldNum" idx="11"/>
          </p:nvPr>
        </p:nvSpPr>
        <p:spPr bwMode="auto">
          <a:xfrm>
            <a:off x="6324600" y="4806950"/>
            <a:ext cx="276542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Lato" charset="0"/>
                <a:sym typeface="Lato" charset="0"/>
              </a:defRPr>
            </a:lvl1pPr>
          </a:lstStyle>
          <a:p>
            <a:pPr>
              <a:defRPr/>
            </a:pPr>
            <a:r>
              <a:rPr lang="en-US" dirty="0"/>
              <a:t>Copyright of LC Education &amp; Training Ltd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57"/>
          <p:cNvCxnSpPr>
            <a:cxnSpLocks noChangeShapeType="1"/>
          </p:cNvCxnSpPr>
          <p:nvPr/>
        </p:nvCxnSpPr>
        <p:spPr bwMode="auto">
          <a:xfrm>
            <a:off x="425450" y="4740275"/>
            <a:ext cx="8296275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4" name="Shape 58"/>
          <p:cNvCxnSpPr>
            <a:cxnSpLocks noChangeShapeType="1"/>
          </p:cNvCxnSpPr>
          <p:nvPr/>
        </p:nvCxnSpPr>
        <p:spPr bwMode="auto">
          <a:xfrm>
            <a:off x="425450" y="415925"/>
            <a:ext cx="182563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="ctr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" name="Shape 60"/>
          <p:cNvSpPr txBox="1">
            <a:spLocks noGrp="1"/>
          </p:cNvSpPr>
          <p:nvPr>
            <p:ph type="sldNum" idx="10"/>
          </p:nvPr>
        </p:nvSpPr>
        <p:spPr bwMode="auto">
          <a:xfrm>
            <a:off x="6610350" y="4689475"/>
            <a:ext cx="2436813" cy="3921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B9A92E8-9757-4593-BD7F-95B489FA0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Shape 14"/>
          <p:cNvSpPr txBox="1">
            <a:spLocks/>
          </p:cNvSpPr>
          <p:nvPr userDrawn="1"/>
        </p:nvSpPr>
        <p:spPr bwMode="auto">
          <a:xfrm>
            <a:off x="6378575" y="4797898"/>
            <a:ext cx="276542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FFFFFF"/>
                </a:solidFill>
                <a:latin typeface="Lato" charset="0"/>
                <a:ea typeface="+mn-ea"/>
                <a:cs typeface="Arial" charset="0"/>
                <a:sym typeface="Lato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r>
              <a:rPr lang="en-US"/>
              <a:t>Copyright of LC Education &amp; Training Ltd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g numb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62"/>
          <p:cNvCxnSpPr>
            <a:cxnSpLocks noChangeShapeType="1"/>
          </p:cNvCxnSpPr>
          <p:nvPr/>
        </p:nvCxnSpPr>
        <p:spPr bwMode="auto">
          <a:xfrm>
            <a:off x="425450" y="4740275"/>
            <a:ext cx="8296275" cy="0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5" name="Shape 63"/>
          <p:cNvCxnSpPr>
            <a:cxnSpLocks noChangeShapeType="1"/>
          </p:cNvCxnSpPr>
          <p:nvPr/>
        </p:nvCxnSpPr>
        <p:spPr bwMode="auto">
          <a:xfrm>
            <a:off x="425450" y="415925"/>
            <a:ext cx="8296275" cy="0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</p:cxn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853950" y="1304850"/>
            <a:ext cx="7436099" cy="1538399"/>
          </a:xfrm>
          <a:prstGeom prst="rect">
            <a:avLst/>
          </a:prstGeom>
        </p:spPr>
        <p:txBody>
          <a:bodyPr anchor="ctr"/>
          <a:lstStyle>
            <a:lvl1pPr lvl="0" algn="ctr" rtl="0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099" cy="1071599"/>
          </a:xfrm>
          <a:prstGeom prst="rect">
            <a:avLst/>
          </a:prstGeom>
        </p:spPr>
        <p:txBody>
          <a:bodyPr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6"/>
          <p:cNvSpPr txBox="1">
            <a:spLocks noGrp="1"/>
          </p:cNvSpPr>
          <p:nvPr>
            <p:ph type="sldNum" idx="10"/>
          </p:nvPr>
        </p:nvSpPr>
        <p:spPr bwMode="auto">
          <a:xfrm>
            <a:off x="6610350" y="4689475"/>
            <a:ext cx="2436813" cy="3921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2589035-8C61-4B68-AF57-D04F739CE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8"/>
          <p:cNvSpPr txBox="1">
            <a:spLocks noGrp="1"/>
          </p:cNvSpPr>
          <p:nvPr>
            <p:ph type="sldNum" idx="10"/>
          </p:nvPr>
        </p:nvSpPr>
        <p:spPr bwMode="auto">
          <a:xfrm>
            <a:off x="6610350" y="4689475"/>
            <a:ext cx="2436813" cy="3921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0F7AD8C-99BB-428F-AB36-8943882AA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Shape 14"/>
          <p:cNvSpPr txBox="1">
            <a:spLocks/>
          </p:cNvSpPr>
          <p:nvPr userDrawn="1"/>
        </p:nvSpPr>
        <p:spPr bwMode="auto">
          <a:xfrm>
            <a:off x="6378575" y="4797898"/>
            <a:ext cx="276542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FFFFFF"/>
                </a:solidFill>
                <a:latin typeface="Lato" charset="0"/>
                <a:ea typeface="+mn-ea"/>
                <a:cs typeface="Arial" charset="0"/>
                <a:sym typeface="Lato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r>
              <a:rPr lang="en-US"/>
              <a:t>Copyright of LC Education &amp; Training Ltd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2400300" y="576263"/>
            <a:ext cx="63214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2409825" y="1595438"/>
            <a:ext cx="6321425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>
              <a:sym typeface="Arial" charset="0"/>
            </a:endParaRPr>
          </a:p>
        </p:txBody>
      </p:sp>
      <p:sp>
        <p:nvSpPr>
          <p:cNvPr id="1028" name="Shape 8"/>
          <p:cNvSpPr txBox="1">
            <a:spLocks noGrp="1"/>
          </p:cNvSpPr>
          <p:nvPr/>
        </p:nvSpPr>
        <p:spPr bwMode="auto">
          <a:xfrm>
            <a:off x="6497637" y="4795202"/>
            <a:ext cx="2646363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r">
              <a:defRPr/>
            </a:pPr>
            <a:r>
              <a:rPr lang="en-US" sz="1000" dirty="0">
                <a:solidFill>
                  <a:schemeClr val="bg1"/>
                </a:solidFill>
                <a:latin typeface="Lato" charset="0"/>
                <a:sym typeface="Lato" charset="0"/>
              </a:rPr>
              <a:t>Copyright of LC Education &amp; Training Ltd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2" r:id="rId7"/>
    <p:sldLayoutId id="2147483703" r:id="rId8"/>
    <p:sldLayoutId id="214748370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EFC06-2001-49DC-BEF2-2316A2BED5EB}" type="datetimeFigureOut">
              <a:rPr lang="en-US" smtClean="0"/>
              <a:t>04-Nov-16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85734" y="4870488"/>
            <a:ext cx="31242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Copyright of LC Education &amp; Training Ltd</a:t>
            </a:r>
          </a:p>
        </p:txBody>
      </p:sp>
      <p:sp>
        <p:nvSpPr>
          <p:cNvPr id="7" name="Shape 14"/>
          <p:cNvSpPr txBox="1">
            <a:spLocks/>
          </p:cNvSpPr>
          <p:nvPr userDrawn="1"/>
        </p:nvSpPr>
        <p:spPr bwMode="auto">
          <a:xfrm>
            <a:off x="6378575" y="4797898"/>
            <a:ext cx="2765425" cy="393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FFFFFF"/>
                </a:solidFill>
                <a:latin typeface="Lato" charset="0"/>
                <a:ea typeface="+mn-ea"/>
                <a:cs typeface="Arial" charset="0"/>
                <a:sym typeface="Lato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r>
              <a:rPr lang="en-US"/>
              <a:t>Copyright of LC Education &amp; Training Ltd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00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hape 73"/>
          <p:cNvSpPr txBox="1">
            <a:spLocks noGrp="1"/>
          </p:cNvSpPr>
          <p:nvPr>
            <p:ph type="ctrTitle"/>
          </p:nvPr>
        </p:nvSpPr>
        <p:spPr>
          <a:xfrm>
            <a:off x="2371725" y="630238"/>
            <a:ext cx="6330950" cy="15414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  <a:buFont typeface="Raleway"/>
              <a:buNone/>
            </a:pPr>
            <a:r>
              <a:rPr lang="en-US" sz="5400" dirty="0">
                <a:solidFill>
                  <a:srgbClr val="FFFFFF"/>
                </a:solidFill>
                <a:latin typeface="Raleway"/>
                <a:cs typeface="Arial" charset="0"/>
              </a:rPr>
              <a:t>Temperature Activity </a:t>
            </a:r>
            <a:br>
              <a:rPr lang="en-US" sz="5400" dirty="0">
                <a:solidFill>
                  <a:srgbClr val="FFFFFF"/>
                </a:solidFill>
                <a:latin typeface="Raleway"/>
                <a:cs typeface="Arial" charset="0"/>
              </a:rPr>
            </a:br>
            <a:endParaRPr lang="en-GB" b="1" dirty="0">
              <a:solidFill>
                <a:srgbClr val="FFFFFF"/>
              </a:solidFill>
              <a:latin typeface="Raleway"/>
              <a:cs typeface="Arial" charset="0"/>
              <a:sym typeface="Raleway"/>
            </a:endParaRPr>
          </a:p>
        </p:txBody>
      </p:sp>
      <p:sp>
        <p:nvSpPr>
          <p:cNvPr id="26626" name="Shape 74"/>
          <p:cNvSpPr txBox="1">
            <a:spLocks noGrp="1"/>
          </p:cNvSpPr>
          <p:nvPr>
            <p:ph type="subTitle" idx="1"/>
          </p:nvPr>
        </p:nvSpPr>
        <p:spPr>
          <a:xfrm>
            <a:off x="2390775" y="3238500"/>
            <a:ext cx="6330950" cy="12414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/>
              <a:buNone/>
            </a:pPr>
            <a:endParaRPr lang="en-GB" sz="2400" b="1">
              <a:solidFill>
                <a:srgbClr val="FFFFFF"/>
              </a:solidFill>
              <a:latin typeface="Lato"/>
              <a:cs typeface="Arial" charset="0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Shape 13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4750" y="163513"/>
            <a:ext cx="4254500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Shape 138" descr="Piece of duct tape sticking a note to the slide"/>
          <p:cNvPicPr preferRelativeResize="0">
            <a:picLocks noChangeAspect="1" noChangeArrowheads="1"/>
          </p:cNvPicPr>
          <p:nvPr/>
        </p:nvPicPr>
        <p:blipFill>
          <a:blip r:embed="rId4"/>
          <a:srcRect l="9244" t="5927" r="2118" b="10011"/>
          <a:stretch>
            <a:fillRect/>
          </a:stretch>
        </p:blipFill>
        <p:spPr bwMode="auto">
          <a:xfrm rot="154828">
            <a:off x="3535363" y="147638"/>
            <a:ext cx="207327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Shape 139"/>
          <p:cNvSpPr txBox="1">
            <a:spLocks noChangeArrowheads="1"/>
          </p:cNvSpPr>
          <p:nvPr/>
        </p:nvSpPr>
        <p:spPr bwMode="auto">
          <a:xfrm>
            <a:off x="2855913" y="2759075"/>
            <a:ext cx="3432175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endParaRPr lang="en-GB" sz="3000" b="1">
              <a:solidFill>
                <a:srgbClr val="757575"/>
              </a:solidFill>
              <a:latin typeface="Raleway"/>
              <a:sym typeface="Raleway"/>
            </a:endParaRPr>
          </a:p>
        </p:txBody>
      </p:sp>
      <p:sp>
        <p:nvSpPr>
          <p:cNvPr id="78853" name="Shape 140"/>
          <p:cNvSpPr txBox="1">
            <a:spLocks noGrp="1"/>
          </p:cNvSpPr>
          <p:nvPr>
            <p:ph type="body" idx="4294967295"/>
          </p:nvPr>
        </p:nvSpPr>
        <p:spPr>
          <a:xfrm>
            <a:off x="2845027" y="938213"/>
            <a:ext cx="3432175" cy="1633537"/>
          </a:xfrm>
        </p:spPr>
        <p:txBody>
          <a:bodyPr/>
          <a:lstStyle/>
          <a:p>
            <a:pPr algn="ctr" eaLnBrk="1" hangingPunct="1">
              <a:lnSpc>
                <a:spcPct val="115000"/>
              </a:lnSpc>
              <a:spcAft>
                <a:spcPts val="1200"/>
              </a:spcAft>
              <a:buClr>
                <a:srgbClr val="000000"/>
              </a:buClr>
              <a:buFont typeface="Lato"/>
              <a:buNone/>
            </a:pPr>
            <a:r>
              <a:rPr lang="en-GB" sz="3600" u="sng" dirty="0">
                <a:solidFill>
                  <a:srgbClr val="F46524"/>
                </a:solidFill>
                <a:latin typeface="Raleway"/>
                <a:cs typeface="Arial" charset="0"/>
                <a:sym typeface="Raleway"/>
              </a:rPr>
              <a:t>Recap </a:t>
            </a:r>
          </a:p>
        </p:txBody>
      </p:sp>
      <p:sp>
        <p:nvSpPr>
          <p:cNvPr id="6" name="Shape 82"/>
          <p:cNvSpPr txBox="1">
            <a:spLocks/>
          </p:cNvSpPr>
          <p:nvPr/>
        </p:nvSpPr>
        <p:spPr bwMode="auto">
          <a:xfrm>
            <a:off x="2588532" y="1714763"/>
            <a:ext cx="3945164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 eaLnBrk="1" hangingPunct="1">
              <a:lnSpc>
                <a:spcPct val="115000"/>
              </a:lnSpc>
              <a:spcAft>
                <a:spcPts val="1000"/>
              </a:spcAft>
              <a:buClr>
                <a:srgbClr val="F46524"/>
              </a:buClr>
              <a:buFont typeface="Raleway"/>
              <a:buChar char="➔"/>
            </a:pPr>
            <a:r>
              <a:rPr lang="en-GB" b="1" kern="0" dirty="0">
                <a:solidFill>
                  <a:srgbClr val="F46524"/>
                </a:solidFill>
                <a:latin typeface="Raleway"/>
                <a:cs typeface="Arial" charset="0"/>
                <a:sym typeface="Raleway"/>
              </a:rPr>
              <a:t>To identify the formula for converting between Celsius and Fahrenheit </a:t>
            </a:r>
          </a:p>
          <a:p>
            <a:pPr marL="457200" indent="-317500" eaLnBrk="1" hangingPunct="1">
              <a:lnSpc>
                <a:spcPct val="115000"/>
              </a:lnSpc>
              <a:spcAft>
                <a:spcPts val="1000"/>
              </a:spcAft>
              <a:buClr>
                <a:srgbClr val="F46524"/>
              </a:buClr>
              <a:buFont typeface="Raleway"/>
              <a:buChar char="➔"/>
            </a:pPr>
            <a:r>
              <a:rPr lang="en-GB" b="1" kern="0" dirty="0">
                <a:solidFill>
                  <a:srgbClr val="F46524"/>
                </a:solidFill>
                <a:latin typeface="Raleway"/>
                <a:cs typeface="Arial" charset="0"/>
                <a:sym typeface="Raleway"/>
              </a:rPr>
              <a:t>To use the formula to convert between them</a:t>
            </a:r>
          </a:p>
          <a:p>
            <a:pPr marL="457200" indent="-317500" eaLnBrk="1" hangingPunct="1">
              <a:lnSpc>
                <a:spcPct val="115000"/>
              </a:lnSpc>
              <a:spcAft>
                <a:spcPts val="1000"/>
              </a:spcAft>
              <a:buClr>
                <a:srgbClr val="F46524"/>
              </a:buClr>
              <a:buFont typeface="Raleway"/>
              <a:buChar char="➔"/>
            </a:pPr>
            <a:r>
              <a:rPr lang="en-GB" b="1" kern="0" dirty="0">
                <a:solidFill>
                  <a:srgbClr val="F46524"/>
                </a:solidFill>
                <a:latin typeface="Raleway"/>
                <a:cs typeface="Arial" charset="0"/>
                <a:sym typeface="Raleway"/>
              </a:rPr>
              <a:t>To complete a table of converted values</a:t>
            </a:r>
          </a:p>
          <a:p>
            <a:pPr marL="457200" indent="-317500" eaLnBrk="1" hangingPunct="1">
              <a:lnSpc>
                <a:spcPct val="115000"/>
              </a:lnSpc>
              <a:spcAft>
                <a:spcPts val="1000"/>
              </a:spcAft>
              <a:buClr>
                <a:srgbClr val="F46524"/>
              </a:buClr>
              <a:buFont typeface="Raleway"/>
              <a:buChar char="➔"/>
            </a:pPr>
            <a:r>
              <a:rPr lang="en-GB" b="1" kern="0" dirty="0">
                <a:solidFill>
                  <a:srgbClr val="F46524"/>
                </a:solidFill>
                <a:latin typeface="Raleway"/>
                <a:cs typeface="Arial" charset="0"/>
                <a:sym typeface="Raleway"/>
              </a:rPr>
              <a:t>To draw a graph based on the values </a:t>
            </a:r>
          </a:p>
          <a:p>
            <a:pPr marL="457200" indent="-317500" eaLnBrk="1" hangingPunct="1">
              <a:lnSpc>
                <a:spcPct val="115000"/>
              </a:lnSpc>
              <a:spcAft>
                <a:spcPts val="1000"/>
              </a:spcAft>
              <a:buClr>
                <a:srgbClr val="F46524"/>
              </a:buClr>
              <a:buFont typeface="Raleway"/>
              <a:buChar char="➔"/>
            </a:pPr>
            <a:r>
              <a:rPr lang="en-GB" b="1" kern="0" dirty="0">
                <a:solidFill>
                  <a:srgbClr val="F46524"/>
                </a:solidFill>
                <a:latin typeface="Raleway"/>
                <a:cs typeface="Arial" charset="0"/>
                <a:sym typeface="Raleway"/>
              </a:rPr>
              <a:t>To use the graph to convert values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Shape 7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3025" y="163513"/>
            <a:ext cx="6457950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Shape 80" descr="Piece of duct tape sticking a note to the slide"/>
          <p:cNvPicPr preferRelativeResize="0">
            <a:picLocks noChangeAspect="1" noChangeArrowheads="1"/>
          </p:cNvPicPr>
          <p:nvPr/>
        </p:nvPicPr>
        <p:blipFill>
          <a:blip r:embed="rId4"/>
          <a:srcRect l="9244" t="5927" r="2118" b="10011"/>
          <a:stretch>
            <a:fillRect/>
          </a:stretch>
        </p:blipFill>
        <p:spPr bwMode="auto">
          <a:xfrm rot="154828">
            <a:off x="3535363" y="147638"/>
            <a:ext cx="2073275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Shape 81"/>
          <p:cNvSpPr txBox="1">
            <a:spLocks noChangeArrowheads="1"/>
          </p:cNvSpPr>
          <p:nvPr/>
        </p:nvSpPr>
        <p:spPr bwMode="auto">
          <a:xfrm>
            <a:off x="1581150" y="614363"/>
            <a:ext cx="5875338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b"/>
          <a:lstStyle/>
          <a:p>
            <a:pPr algn="ctr"/>
            <a:r>
              <a:rPr lang="en-US" sz="3000" b="1">
                <a:solidFill>
                  <a:srgbClr val="757575"/>
                </a:solidFill>
                <a:latin typeface="Raleway"/>
                <a:sym typeface="Raleway"/>
              </a:rPr>
              <a:t>Aims</a:t>
            </a:r>
          </a:p>
        </p:txBody>
      </p:sp>
      <p:sp>
        <p:nvSpPr>
          <p:cNvPr id="28677" name="Shape 82"/>
          <p:cNvSpPr txBox="1">
            <a:spLocks noGrp="1"/>
          </p:cNvSpPr>
          <p:nvPr>
            <p:ph type="body" idx="4294967295"/>
          </p:nvPr>
        </p:nvSpPr>
        <p:spPr>
          <a:xfrm>
            <a:off x="1804988" y="1377950"/>
            <a:ext cx="5499100" cy="3327400"/>
          </a:xfrm>
        </p:spPr>
        <p:txBody>
          <a:bodyPr/>
          <a:lstStyle/>
          <a:p>
            <a:pPr marL="457200" indent="-317500" eaLnBrk="1" hangingPunct="1">
              <a:lnSpc>
                <a:spcPct val="115000"/>
              </a:lnSpc>
              <a:spcAft>
                <a:spcPts val="1000"/>
              </a:spcAft>
              <a:buClr>
                <a:srgbClr val="F46524"/>
              </a:buClr>
              <a:buFont typeface="Raleway"/>
              <a:buChar char="➔"/>
            </a:pPr>
            <a:r>
              <a:rPr lang="en-GB" b="1" dirty="0">
                <a:solidFill>
                  <a:srgbClr val="F46524"/>
                </a:solidFill>
                <a:latin typeface="Raleway"/>
                <a:cs typeface="Arial" charset="0"/>
                <a:sym typeface="Raleway"/>
              </a:rPr>
              <a:t>To identify the formula for converting between Celsius and Fahrenheit </a:t>
            </a:r>
          </a:p>
          <a:p>
            <a:pPr marL="457200" indent="-317500" eaLnBrk="1" hangingPunct="1">
              <a:lnSpc>
                <a:spcPct val="115000"/>
              </a:lnSpc>
              <a:spcAft>
                <a:spcPts val="1000"/>
              </a:spcAft>
              <a:buClr>
                <a:srgbClr val="F46524"/>
              </a:buClr>
              <a:buFont typeface="Raleway"/>
              <a:buChar char="➔"/>
            </a:pPr>
            <a:r>
              <a:rPr lang="en-GB" b="1" dirty="0">
                <a:solidFill>
                  <a:srgbClr val="F46524"/>
                </a:solidFill>
                <a:latin typeface="Raleway"/>
                <a:cs typeface="Arial" charset="0"/>
                <a:sym typeface="Raleway"/>
              </a:rPr>
              <a:t>To use the formula to convert between them</a:t>
            </a:r>
          </a:p>
          <a:p>
            <a:pPr marL="457200" indent="-317500" eaLnBrk="1" hangingPunct="1">
              <a:lnSpc>
                <a:spcPct val="115000"/>
              </a:lnSpc>
              <a:spcAft>
                <a:spcPts val="1000"/>
              </a:spcAft>
              <a:buClr>
                <a:srgbClr val="F46524"/>
              </a:buClr>
              <a:buFont typeface="Raleway"/>
              <a:buChar char="➔"/>
            </a:pPr>
            <a:r>
              <a:rPr lang="en-GB" b="1" dirty="0">
                <a:solidFill>
                  <a:srgbClr val="F46524"/>
                </a:solidFill>
                <a:latin typeface="Raleway"/>
                <a:cs typeface="Arial" charset="0"/>
                <a:sym typeface="Raleway"/>
              </a:rPr>
              <a:t>To complete a table of converted values</a:t>
            </a:r>
          </a:p>
          <a:p>
            <a:pPr marL="457200" indent="-317500" eaLnBrk="1" hangingPunct="1">
              <a:lnSpc>
                <a:spcPct val="115000"/>
              </a:lnSpc>
              <a:spcAft>
                <a:spcPts val="1000"/>
              </a:spcAft>
              <a:buClr>
                <a:srgbClr val="F46524"/>
              </a:buClr>
              <a:buFont typeface="Raleway"/>
              <a:buChar char="➔"/>
            </a:pPr>
            <a:r>
              <a:rPr lang="en-GB" b="1" dirty="0">
                <a:solidFill>
                  <a:srgbClr val="F46524"/>
                </a:solidFill>
                <a:latin typeface="Raleway"/>
                <a:cs typeface="Arial" charset="0"/>
                <a:sym typeface="Raleway"/>
              </a:rPr>
              <a:t>To draw a graph based on the values </a:t>
            </a:r>
          </a:p>
          <a:p>
            <a:pPr marL="457200" indent="-317500" eaLnBrk="1" hangingPunct="1">
              <a:lnSpc>
                <a:spcPct val="115000"/>
              </a:lnSpc>
              <a:spcAft>
                <a:spcPts val="1000"/>
              </a:spcAft>
              <a:buClr>
                <a:srgbClr val="F46524"/>
              </a:buClr>
              <a:buFont typeface="Raleway"/>
              <a:buChar char="➔"/>
            </a:pPr>
            <a:r>
              <a:rPr lang="en-GB" b="1" dirty="0">
                <a:solidFill>
                  <a:srgbClr val="F46524"/>
                </a:solidFill>
                <a:latin typeface="Raleway"/>
                <a:cs typeface="Arial" charset="0"/>
                <a:sym typeface="Raleway"/>
              </a:rPr>
              <a:t>To use the graph to convert values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87"/>
          <p:cNvSpPr txBox="1">
            <a:spLocks noGrp="1"/>
          </p:cNvSpPr>
          <p:nvPr>
            <p:ph type="ctrTitle"/>
          </p:nvPr>
        </p:nvSpPr>
        <p:spPr>
          <a:xfrm>
            <a:off x="2371725" y="630238"/>
            <a:ext cx="6330950" cy="15414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  <a:buFont typeface="Raleway"/>
              <a:buNone/>
            </a:pPr>
            <a:r>
              <a:rPr lang="en-US" sz="4400" dirty="0">
                <a:solidFill>
                  <a:srgbClr val="FFFFFF"/>
                </a:solidFill>
                <a:latin typeface="Raleway"/>
                <a:cs typeface="Arial" charset="0"/>
              </a:rPr>
              <a:t>To convert between Fahrenheit and Celsius use the following formula. </a:t>
            </a:r>
            <a:br>
              <a:rPr lang="en-US" sz="4400" dirty="0">
                <a:solidFill>
                  <a:srgbClr val="FFFFFF"/>
                </a:solidFill>
                <a:latin typeface="Raleway"/>
                <a:cs typeface="Arial" charset="0"/>
              </a:rPr>
            </a:br>
            <a:endParaRPr lang="en-GB" b="1" dirty="0">
              <a:solidFill>
                <a:srgbClr val="FFFFFF"/>
              </a:solidFill>
              <a:latin typeface="Raleway"/>
              <a:cs typeface="Arial" charset="0"/>
              <a:sym typeface="Raleway"/>
            </a:endParaRPr>
          </a:p>
        </p:txBody>
      </p:sp>
      <p:sp>
        <p:nvSpPr>
          <p:cNvPr id="30722" name="Shape 88"/>
          <p:cNvSpPr txBox="1">
            <a:spLocks noGrp="1"/>
          </p:cNvSpPr>
          <p:nvPr>
            <p:ph type="subTitle" idx="1"/>
          </p:nvPr>
        </p:nvSpPr>
        <p:spPr>
          <a:xfrm>
            <a:off x="2390775" y="3238500"/>
            <a:ext cx="6330950" cy="12414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/>
              <a:buNone/>
            </a:pPr>
            <a:endParaRPr lang="en-GB" sz="1800">
              <a:solidFill>
                <a:srgbClr val="FFFFFF"/>
              </a:solidFill>
              <a:latin typeface="Lato"/>
              <a:cs typeface="Arial" charset="0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2769" name="Shape 93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255588" y="992188"/>
                <a:ext cx="8632825" cy="3835400"/>
              </a:xfrm>
            </p:spPr>
            <p:txBody>
              <a:bodyPr anchor="t"/>
              <a:lstStyle/>
              <a:p>
                <a:pPr algn="ctr" eaLnBrk="1" hangingPunct="1">
                  <a:spcBef>
                    <a:spcPct val="0"/>
                  </a:spcBef>
                  <a:buClr>
                    <a:srgbClr val="000000"/>
                  </a:buClr>
                  <a:buSzPct val="55000"/>
                </a:pPr>
                <a:r>
                  <a:rPr lang="en-US" sz="17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•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𝐶</m:t>
                    </m:r>
                    <m:r>
                      <a:rPr lang="en-GB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=(</m:t>
                    </m:r>
                    <m:r>
                      <a:rPr lang="en-GB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𝐹</m:t>
                    </m:r>
                    <m:r>
                      <a:rPr lang="en-GB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−32)</m:t>
                    </m:r>
                    <m:f>
                      <m:fPr>
                        <m:ctrlPr>
                          <a:rPr lang="en-GB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5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9</m:t>
                        </m:r>
                      </m:den>
                    </m:f>
                  </m:oMath>
                </a14:m>
                <a:endParaRPr lang="en-US" dirty="0">
                  <a:solidFill>
                    <a:srgbClr val="FFFFFF"/>
                  </a:solidFill>
                  <a:latin typeface="Raleway"/>
                  <a:cs typeface="Arial" charset="0"/>
                </a:endParaRPr>
              </a:p>
            </p:txBody>
          </p:sp>
        </mc:Choice>
        <mc:Fallback>
          <p:sp>
            <p:nvSpPr>
              <p:cNvPr id="32769" name="Shape 9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5588" y="992188"/>
                <a:ext cx="8632825" cy="38354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87"/>
          <p:cNvSpPr txBox="1">
            <a:spLocks noGrp="1"/>
          </p:cNvSpPr>
          <p:nvPr>
            <p:ph type="ctrTitle"/>
          </p:nvPr>
        </p:nvSpPr>
        <p:spPr>
          <a:xfrm>
            <a:off x="2371725" y="630238"/>
            <a:ext cx="6330950" cy="15414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  <a:buFont typeface="Raleway"/>
              <a:buNone/>
            </a:pPr>
            <a:r>
              <a:rPr lang="en-US" sz="4400" dirty="0">
                <a:solidFill>
                  <a:srgbClr val="FFFFFF"/>
                </a:solidFill>
                <a:latin typeface="Raleway"/>
                <a:cs typeface="Arial" charset="0"/>
              </a:rPr>
              <a:t>Task 1 </a:t>
            </a:r>
            <a:br>
              <a:rPr lang="en-US" sz="4400" dirty="0">
                <a:solidFill>
                  <a:srgbClr val="FFFFFF"/>
                </a:solidFill>
                <a:latin typeface="Raleway"/>
                <a:cs typeface="Arial" charset="0"/>
              </a:rPr>
            </a:br>
            <a:endParaRPr lang="en-GB" b="1" dirty="0">
              <a:solidFill>
                <a:srgbClr val="FFFFFF"/>
              </a:solidFill>
              <a:latin typeface="Raleway"/>
              <a:cs typeface="Arial" charset="0"/>
              <a:sym typeface="Raleway"/>
            </a:endParaRPr>
          </a:p>
        </p:txBody>
      </p:sp>
      <p:sp>
        <p:nvSpPr>
          <p:cNvPr id="30722" name="Shape 88"/>
          <p:cNvSpPr txBox="1">
            <a:spLocks noGrp="1"/>
          </p:cNvSpPr>
          <p:nvPr>
            <p:ph type="subTitle" idx="1"/>
          </p:nvPr>
        </p:nvSpPr>
        <p:spPr>
          <a:xfrm>
            <a:off x="2371725" y="1550987"/>
            <a:ext cx="6330950" cy="12414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/>
              <a:buNone/>
            </a:pPr>
            <a:r>
              <a:rPr lang="en-GB" sz="1800" dirty="0">
                <a:solidFill>
                  <a:srgbClr val="FFFFFF"/>
                </a:solidFill>
                <a:latin typeface="Lato"/>
                <a:cs typeface="Arial" charset="0"/>
                <a:sym typeface="Lato"/>
              </a:rPr>
              <a:t>Write the formula in slope/intercept form </a:t>
            </a:r>
          </a:p>
        </p:txBody>
      </p:sp>
    </p:spTree>
    <p:extLst>
      <p:ext uri="{BB962C8B-B14F-4D97-AF65-F5344CB8AC3E}">
        <p14:creationId xmlns:p14="http://schemas.microsoft.com/office/powerpoint/2010/main" val="235193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hape 87"/>
          <p:cNvSpPr txBox="1">
            <a:spLocks noGrp="1"/>
          </p:cNvSpPr>
          <p:nvPr>
            <p:ph type="ctrTitle"/>
          </p:nvPr>
        </p:nvSpPr>
        <p:spPr>
          <a:xfrm>
            <a:off x="228600" y="742950"/>
            <a:ext cx="2143125" cy="15414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FFFFFF"/>
              </a:buClr>
              <a:buSzTx/>
              <a:buFont typeface="Raleway"/>
              <a:buNone/>
            </a:pPr>
            <a:r>
              <a:rPr lang="en-US" sz="4400" dirty="0">
                <a:solidFill>
                  <a:srgbClr val="FFFFFF"/>
                </a:solidFill>
                <a:latin typeface="Raleway"/>
                <a:cs typeface="Arial" charset="0"/>
              </a:rPr>
              <a:t>Task 2 </a:t>
            </a:r>
            <a:br>
              <a:rPr lang="en-US" sz="4400" dirty="0">
                <a:solidFill>
                  <a:srgbClr val="FFFFFF"/>
                </a:solidFill>
                <a:latin typeface="Raleway"/>
                <a:cs typeface="Arial" charset="0"/>
              </a:rPr>
            </a:br>
            <a:endParaRPr lang="en-GB" b="1" dirty="0">
              <a:solidFill>
                <a:srgbClr val="FFFFFF"/>
              </a:solidFill>
              <a:latin typeface="Raleway"/>
              <a:cs typeface="Arial" charset="0"/>
              <a:sym typeface="Raleway"/>
            </a:endParaRPr>
          </a:p>
        </p:txBody>
      </p:sp>
      <p:sp>
        <p:nvSpPr>
          <p:cNvPr id="30722" name="Shape 88"/>
          <p:cNvSpPr txBox="1">
            <a:spLocks noGrp="1"/>
          </p:cNvSpPr>
          <p:nvPr>
            <p:ph type="subTitle" idx="1"/>
          </p:nvPr>
        </p:nvSpPr>
        <p:spPr>
          <a:xfrm>
            <a:off x="2209800" y="892968"/>
            <a:ext cx="7238999" cy="12414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/>
              <a:buNone/>
            </a:pPr>
            <a:r>
              <a:rPr lang="en-GB" sz="1800" dirty="0">
                <a:solidFill>
                  <a:srgbClr val="FFFFFF"/>
                </a:solidFill>
                <a:latin typeface="Lato"/>
                <a:cs typeface="Arial" charset="0"/>
                <a:sym typeface="Lato"/>
              </a:rPr>
              <a:t>Create a table like the one on the next page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/>
              <a:buNone/>
            </a:pPr>
            <a:r>
              <a:rPr lang="en-GB" sz="1800" dirty="0">
                <a:solidFill>
                  <a:srgbClr val="FFFFFF"/>
                </a:solidFill>
                <a:latin typeface="Lato"/>
                <a:cs typeface="Arial" charset="0"/>
                <a:sym typeface="Lato"/>
              </a:rPr>
              <a:t>Select ten cards each from the pile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/>
              <a:buNone/>
            </a:pPr>
            <a:r>
              <a:rPr lang="en-GB" sz="1800" dirty="0">
                <a:solidFill>
                  <a:srgbClr val="FFFFFF"/>
                </a:solidFill>
                <a:latin typeface="Lato"/>
                <a:cs typeface="Arial" charset="0"/>
                <a:sym typeface="Lato"/>
              </a:rPr>
              <a:t>Add them in the appropriate column in your table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/>
              <a:buNone/>
            </a:pPr>
            <a:r>
              <a:rPr lang="en-GB" sz="1800" dirty="0">
                <a:solidFill>
                  <a:srgbClr val="FFFFFF"/>
                </a:solidFill>
                <a:latin typeface="Lato"/>
                <a:cs typeface="Arial" charset="0"/>
                <a:sym typeface="Lato"/>
              </a:rPr>
              <a:t>Use the formula to complete the table using your values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/>
              <a:buNone/>
            </a:pPr>
            <a:endParaRPr lang="en-GB" sz="1800" dirty="0">
              <a:solidFill>
                <a:srgbClr val="FFFFFF"/>
              </a:solidFill>
              <a:latin typeface="Lato"/>
              <a:cs typeface="Arial" charset="0"/>
              <a:sym typeface="Lat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1257" y="272415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Raleway"/>
              </a:rPr>
              <a:t>Task 3 </a:t>
            </a:r>
            <a:br>
              <a:rPr lang="en-US" sz="4400" dirty="0">
                <a:solidFill>
                  <a:srgbClr val="FFFFFF"/>
                </a:solidFill>
                <a:latin typeface="Raleway"/>
              </a:rPr>
            </a:br>
            <a:endParaRPr lang="en-US" sz="4400" dirty="0"/>
          </a:p>
        </p:txBody>
      </p:sp>
      <p:sp>
        <p:nvSpPr>
          <p:cNvPr id="7" name="Shape 88"/>
          <p:cNvSpPr txBox="1">
            <a:spLocks/>
          </p:cNvSpPr>
          <p:nvPr/>
        </p:nvSpPr>
        <p:spPr bwMode="auto">
          <a:xfrm>
            <a:off x="2209800" y="3401954"/>
            <a:ext cx="7010399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lvl="1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/>
              <a:buNone/>
            </a:pPr>
            <a:r>
              <a:rPr lang="en-GB" sz="1800" kern="0" dirty="0">
                <a:solidFill>
                  <a:srgbClr val="FFFFFF"/>
                </a:solidFill>
                <a:latin typeface="Lato"/>
                <a:cs typeface="Arial" charset="0"/>
                <a:sym typeface="Lato"/>
              </a:rPr>
              <a:t>Draw a graph of your values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/>
              <a:buNone/>
            </a:pPr>
            <a:r>
              <a:rPr lang="en-GB" sz="1800" kern="0" dirty="0">
                <a:solidFill>
                  <a:srgbClr val="FFFFFF"/>
                </a:solidFill>
                <a:latin typeface="Lato"/>
                <a:cs typeface="Arial" charset="0"/>
                <a:sym typeface="Lato"/>
              </a:rPr>
              <a:t>Remember to label the graph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/>
              <a:buNone/>
            </a:pPr>
            <a:r>
              <a:rPr lang="en-GB" sz="1800" kern="0" dirty="0">
                <a:solidFill>
                  <a:srgbClr val="FFFFFF"/>
                </a:solidFill>
                <a:latin typeface="Lato"/>
                <a:cs typeface="Arial" charset="0"/>
                <a:sym typeface="Lato"/>
              </a:rPr>
              <a:t>Choose a different set of </a:t>
            </a:r>
            <a:r>
              <a:rPr lang="en-GB" sz="1800" b="1" kern="0" dirty="0">
                <a:solidFill>
                  <a:schemeClr val="accent1">
                    <a:lumMod val="50000"/>
                  </a:schemeClr>
                </a:solidFill>
                <a:latin typeface="Lato"/>
                <a:cs typeface="Arial" charset="0"/>
                <a:sym typeface="Lato"/>
              </a:rPr>
              <a:t>five Celsius</a:t>
            </a:r>
            <a:r>
              <a:rPr lang="en-GB" sz="1800" b="1" kern="0" dirty="0">
                <a:solidFill>
                  <a:srgbClr val="FFFFFF"/>
                </a:solidFill>
                <a:latin typeface="Lato"/>
                <a:cs typeface="Arial" charset="0"/>
                <a:sym typeface="Lato"/>
              </a:rPr>
              <a:t> </a:t>
            </a:r>
            <a:r>
              <a:rPr lang="en-GB" sz="1800" kern="0" dirty="0">
                <a:solidFill>
                  <a:srgbClr val="FFFFFF"/>
                </a:solidFill>
                <a:latin typeface="Lato"/>
                <a:cs typeface="Arial" charset="0"/>
                <a:sym typeface="Lato"/>
              </a:rPr>
              <a:t>cards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/>
              <a:buNone/>
            </a:pPr>
            <a:r>
              <a:rPr lang="en-GB" sz="1800" kern="0" dirty="0">
                <a:solidFill>
                  <a:srgbClr val="FFFFFF"/>
                </a:solidFill>
                <a:latin typeface="Lato"/>
                <a:cs typeface="Arial" charset="0"/>
                <a:sym typeface="Lato"/>
              </a:rPr>
              <a:t>Create a new table with three columns and six rows (see example)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/>
              <a:buNone/>
            </a:pPr>
            <a:r>
              <a:rPr lang="en-GB" sz="1800" kern="0" dirty="0">
                <a:solidFill>
                  <a:srgbClr val="FFFFFF"/>
                </a:solidFill>
                <a:latin typeface="Lato"/>
                <a:cs typeface="Arial" charset="0"/>
                <a:sym typeface="Lato"/>
              </a:rPr>
              <a:t>Fill in your values and use your graph to convert them to Fahrenheit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/>
              <a:buNone/>
            </a:pPr>
            <a:r>
              <a:rPr lang="en-GB" sz="1800" kern="0" dirty="0">
                <a:solidFill>
                  <a:srgbClr val="FFFFFF"/>
                </a:solidFill>
                <a:latin typeface="Lato"/>
                <a:cs typeface="Arial" charset="0"/>
                <a:sym typeface="Lato"/>
              </a:rPr>
              <a:t>Now use the formula to convert the values to check how accurate your graph is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Lato"/>
              <a:buNone/>
            </a:pPr>
            <a:r>
              <a:rPr lang="en-GB" sz="1800" kern="0" dirty="0">
                <a:solidFill>
                  <a:srgbClr val="FFFFFF"/>
                </a:solidFill>
                <a:latin typeface="Lato"/>
                <a:cs typeface="Arial" charset="0"/>
                <a:sym typeface="Lato"/>
              </a:rPr>
              <a:t>Repeat with </a:t>
            </a:r>
            <a:r>
              <a:rPr lang="en-GB" sz="1800" kern="0" dirty="0">
                <a:solidFill>
                  <a:schemeClr val="accent1">
                    <a:lumMod val="50000"/>
                  </a:schemeClr>
                </a:solidFill>
                <a:latin typeface="Lato"/>
                <a:cs typeface="Arial" charset="0"/>
                <a:sym typeface="Lato"/>
              </a:rPr>
              <a:t>five Fahrenheit </a:t>
            </a:r>
            <a:r>
              <a:rPr lang="en-GB" sz="1800" kern="0" dirty="0">
                <a:solidFill>
                  <a:srgbClr val="FFFFFF"/>
                </a:solidFill>
                <a:latin typeface="Lato"/>
                <a:cs typeface="Arial" charset="0"/>
                <a:sym typeface="Lato"/>
              </a:rPr>
              <a:t>cards and a new table (see example) </a:t>
            </a:r>
          </a:p>
        </p:txBody>
      </p:sp>
    </p:spTree>
    <p:extLst>
      <p:ext uri="{BB962C8B-B14F-4D97-AF65-F5344CB8AC3E}">
        <p14:creationId xmlns:p14="http://schemas.microsoft.com/office/powerpoint/2010/main" val="2795013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93"/>
          <p:cNvSpPr txBox="1">
            <a:spLocks noGrp="1"/>
          </p:cNvSpPr>
          <p:nvPr>
            <p:ph type="title"/>
          </p:nvPr>
        </p:nvSpPr>
        <p:spPr>
          <a:xfrm>
            <a:off x="255588" y="992188"/>
            <a:ext cx="8632825" cy="3835400"/>
          </a:xfrm>
        </p:spPr>
        <p:txBody>
          <a:bodyPr anchor="t"/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55000"/>
            </a:pPr>
            <a:r>
              <a:rPr lang="en-US" sz="1700" dirty="0">
                <a:solidFill>
                  <a:srgbClr val="000000"/>
                </a:solidFill>
                <a:latin typeface="Arial" charset="0"/>
                <a:cs typeface="Arial" charset="0"/>
              </a:rPr>
              <a:t>•</a:t>
            </a:r>
            <a:endParaRPr lang="en-US" dirty="0">
              <a:solidFill>
                <a:srgbClr val="FFFFFF"/>
              </a:solidFill>
              <a:latin typeface="Raleway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713338"/>
              </p:ext>
            </p:extLst>
          </p:nvPr>
        </p:nvGraphicFramePr>
        <p:xfrm>
          <a:off x="1524000" y="347572"/>
          <a:ext cx="6096000" cy="4581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37013432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757066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Celsius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Fahrenheit</a:t>
                      </a:r>
                      <a:r>
                        <a:rPr lang="en-GB" sz="1800" baseline="0" dirty="0"/>
                        <a:t> 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515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274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501787"/>
                  </a:ext>
                </a:extLst>
              </a:tr>
              <a:tr h="502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133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795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682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558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921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605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676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547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940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529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93"/>
          <p:cNvSpPr txBox="1">
            <a:spLocks noGrp="1"/>
          </p:cNvSpPr>
          <p:nvPr>
            <p:ph type="title"/>
          </p:nvPr>
        </p:nvSpPr>
        <p:spPr>
          <a:xfrm>
            <a:off x="255588" y="992188"/>
            <a:ext cx="8632825" cy="3835400"/>
          </a:xfrm>
        </p:spPr>
        <p:txBody>
          <a:bodyPr anchor="t"/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55000"/>
            </a:pPr>
            <a:r>
              <a:rPr lang="en-US" sz="1700" dirty="0">
                <a:solidFill>
                  <a:srgbClr val="000000"/>
                </a:solidFill>
                <a:latin typeface="Arial" charset="0"/>
                <a:cs typeface="Arial" charset="0"/>
              </a:rPr>
              <a:t>•</a:t>
            </a:r>
            <a:endParaRPr lang="en-US" dirty="0">
              <a:solidFill>
                <a:srgbClr val="FFFFFF"/>
              </a:solidFill>
              <a:latin typeface="Raleway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883122"/>
              </p:ext>
            </p:extLst>
          </p:nvPr>
        </p:nvGraphicFramePr>
        <p:xfrm>
          <a:off x="1524000" y="347572"/>
          <a:ext cx="6096000" cy="2625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3701343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5706624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922389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Celsius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Fahrenheit</a:t>
                      </a:r>
                      <a:r>
                        <a:rPr lang="en-GB" sz="1800" baseline="0" dirty="0"/>
                        <a:t> from graph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Fahrenheit</a:t>
                      </a:r>
                      <a:r>
                        <a:rPr lang="en-GB" sz="1800" baseline="0" dirty="0"/>
                        <a:t> from formula 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515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274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501787"/>
                  </a:ext>
                </a:extLst>
              </a:tr>
              <a:tr h="502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133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795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682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841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hape 93"/>
          <p:cNvSpPr txBox="1">
            <a:spLocks noGrp="1"/>
          </p:cNvSpPr>
          <p:nvPr>
            <p:ph type="title"/>
          </p:nvPr>
        </p:nvSpPr>
        <p:spPr>
          <a:xfrm>
            <a:off x="255588" y="992188"/>
            <a:ext cx="8632825" cy="3835400"/>
          </a:xfrm>
        </p:spPr>
        <p:txBody>
          <a:bodyPr anchor="t"/>
          <a:lstStyle/>
          <a:p>
            <a:pPr algn="ctr" eaLnBrk="1" hangingPunct="1">
              <a:spcBef>
                <a:spcPct val="0"/>
              </a:spcBef>
              <a:buClr>
                <a:srgbClr val="000000"/>
              </a:buClr>
              <a:buSzPct val="55000"/>
            </a:pPr>
            <a:r>
              <a:rPr lang="en-US" sz="1700" dirty="0">
                <a:solidFill>
                  <a:srgbClr val="000000"/>
                </a:solidFill>
                <a:latin typeface="Arial" charset="0"/>
                <a:cs typeface="Arial" charset="0"/>
              </a:rPr>
              <a:t>•</a:t>
            </a:r>
            <a:endParaRPr lang="en-US" dirty="0">
              <a:solidFill>
                <a:srgbClr val="FFFFFF"/>
              </a:solidFill>
              <a:latin typeface="Raleway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813214"/>
              </p:ext>
            </p:extLst>
          </p:nvPr>
        </p:nvGraphicFramePr>
        <p:xfrm>
          <a:off x="1524000" y="347572"/>
          <a:ext cx="6096000" cy="2625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37013432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5706624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922389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Fahrenheit</a:t>
                      </a:r>
                      <a:r>
                        <a:rPr lang="en-GB" sz="1800" baseline="0" dirty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Celsius</a:t>
                      </a:r>
                      <a:r>
                        <a:rPr lang="en-GB" sz="1800" baseline="0" dirty="0"/>
                        <a:t> from graph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Celsius</a:t>
                      </a:r>
                      <a:r>
                        <a:rPr lang="en-GB" sz="1800" baseline="0" dirty="0"/>
                        <a:t> from formula 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515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274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501787"/>
                  </a:ext>
                </a:extLst>
              </a:tr>
              <a:tr h="502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133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795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682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691225"/>
      </p:ext>
    </p:extLst>
  </p:cSld>
  <p:clrMapOvr>
    <a:masterClrMapping/>
  </p:clrMapOvr>
</p:sld>
</file>

<file path=ppt/theme/theme1.xml><?xml version="1.0" encoding="utf-8"?>
<a:theme xmlns:a="http://schemas.openxmlformats.org/drawingml/2006/main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2467</TotalTime>
  <Words>247</Words>
  <Application>Microsoft Office PowerPoint</Application>
  <PresentationFormat>On-screen Show (16:9)</PresentationFormat>
  <Paragraphs>41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Lato</vt:lpstr>
      <vt:lpstr>Calibri</vt:lpstr>
      <vt:lpstr>Raleway</vt:lpstr>
      <vt:lpstr>Cambria Math</vt:lpstr>
      <vt:lpstr>Arial</vt:lpstr>
      <vt:lpstr>Calibri Light</vt:lpstr>
      <vt:lpstr>swiss-2</vt:lpstr>
      <vt:lpstr>Custom Design</vt:lpstr>
      <vt:lpstr>Temperature Activity  </vt:lpstr>
      <vt:lpstr>PowerPoint Presentation</vt:lpstr>
      <vt:lpstr>To convert between Fahrenheit and Celsius use the following formula.  </vt:lpstr>
      <vt:lpstr>•C=(F-32)5/9</vt:lpstr>
      <vt:lpstr>Task 1  </vt:lpstr>
      <vt:lpstr>Task 2  </vt:lpstr>
      <vt:lpstr>•</vt:lpstr>
      <vt:lpstr>•</vt:lpstr>
      <vt:lpstr>•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Exponential Growth and Decay </dc:title>
  <cp:lastModifiedBy>Lyn Calver</cp:lastModifiedBy>
  <cp:revision>16</cp:revision>
  <dcterms:modified xsi:type="dcterms:W3CDTF">2016-11-05T11:49:04Z</dcterms:modified>
</cp:coreProperties>
</file>